
<file path=[Content_Types].xml><?xml version="1.0" encoding="utf-8"?>
<Types xmlns="http://schemas.openxmlformats.org/package/2006/content-types">
  <Default Extension="png" ContentType="image/png"/>
  <Default Extension="webp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256" r:id="rId2"/>
    <p:sldId id="258" r:id="rId3"/>
    <p:sldId id="288" r:id="rId4"/>
    <p:sldId id="289" r:id="rId5"/>
    <p:sldId id="290" r:id="rId6"/>
    <p:sldId id="291" r:id="rId7"/>
    <p:sldId id="292" r:id="rId8"/>
    <p:sldId id="293" r:id="rId9"/>
    <p:sldId id="295" r:id="rId10"/>
    <p:sldId id="294" r:id="rId11"/>
    <p:sldId id="296" r:id="rId12"/>
    <p:sldId id="297" r:id="rId13"/>
    <p:sldId id="298" r:id="rId14"/>
    <p:sldId id="299" r:id="rId15"/>
    <p:sldId id="300" r:id="rId16"/>
    <p:sldId id="278" r:id="rId17"/>
    <p:sldId id="263" r:id="rId18"/>
    <p:sldId id="261" r:id="rId19"/>
    <p:sldId id="260" r:id="rId20"/>
    <p:sldId id="287" r:id="rId21"/>
    <p:sldId id="280" r:id="rId22"/>
    <p:sldId id="281" r:id="rId23"/>
    <p:sldId id="282" r:id="rId24"/>
    <p:sldId id="283" r:id="rId25"/>
    <p:sldId id="284" r:id="rId26"/>
    <p:sldId id="285" r:id="rId27"/>
    <p:sldId id="286" r:id="rId28"/>
    <p:sldId id="277" r:id="rId29"/>
    <p:sldId id="264" r:id="rId30"/>
    <p:sldId id="265" r:id="rId31"/>
    <p:sldId id="279" r:id="rId32"/>
    <p:sldId id="267" r:id="rId33"/>
    <p:sldId id="275" r:id="rId34"/>
    <p:sldId id="276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9" autoAdjust="0"/>
    <p:restoredTop sz="77958" autoAdjust="0"/>
  </p:normalViewPr>
  <p:slideViewPr>
    <p:cSldViewPr snapToGrid="0">
      <p:cViewPr varScale="1">
        <p:scale>
          <a:sx n="93" d="100"/>
          <a:sy n="93" d="100"/>
        </p:scale>
        <p:origin x="1272" y="9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3134" y="3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29D1622-EFFC-F549-AB81-4A9765950E3C}" type="doc">
      <dgm:prSet loTypeId="urn:microsoft.com/office/officeart/2009/layout/CirclePictureHierarchy" loCatId="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A293BE8-40A9-234C-8F0B-CD33F8B90E0B}">
      <dgm:prSet phldrT="[Text]" custT="1"/>
      <dgm:spPr/>
      <dgm:t>
        <a:bodyPr/>
        <a:lstStyle/>
        <a:p>
          <a:r>
            <a:rPr lang="en-US" sz="2000" dirty="0"/>
            <a:t>Package X</a:t>
          </a:r>
        </a:p>
      </dgm:t>
    </dgm:pt>
    <dgm:pt modelId="{07CE48BC-9174-3848-AB6A-39C5621CA61B}" type="parTrans" cxnId="{5E720B3D-F4FE-E342-8C7B-B61ABE426FAC}">
      <dgm:prSet/>
      <dgm:spPr/>
      <dgm:t>
        <a:bodyPr/>
        <a:lstStyle/>
        <a:p>
          <a:endParaRPr lang="en-US" sz="1600"/>
        </a:p>
      </dgm:t>
    </dgm:pt>
    <dgm:pt modelId="{673AA000-63A3-CE40-8315-C4E9E92F5726}" type="sibTrans" cxnId="{5E720B3D-F4FE-E342-8C7B-B61ABE426FAC}">
      <dgm:prSet/>
      <dgm:spPr/>
      <dgm:t>
        <a:bodyPr/>
        <a:lstStyle/>
        <a:p>
          <a:endParaRPr lang="en-US" sz="1600"/>
        </a:p>
      </dgm:t>
    </dgm:pt>
    <dgm:pt modelId="{D125223B-41B4-274C-87CB-DDA7EEFE8FF3}">
      <dgm:prSet phldrT="[Text]" custT="1"/>
      <dgm:spPr/>
      <dgm:t>
        <a:bodyPr/>
        <a:lstStyle/>
        <a:p>
          <a:r>
            <a:rPr lang="en-US" sz="2000" dirty="0"/>
            <a:t>Package A v3</a:t>
          </a:r>
        </a:p>
      </dgm:t>
    </dgm:pt>
    <dgm:pt modelId="{6EEAFFAA-5AA4-2C40-92BC-9694A9E2B8AF}" type="parTrans" cxnId="{70AF4E58-CAB1-FC41-9E07-8323BC9D4253}">
      <dgm:prSet/>
      <dgm:spPr/>
      <dgm:t>
        <a:bodyPr/>
        <a:lstStyle/>
        <a:p>
          <a:endParaRPr lang="en-US" sz="1600"/>
        </a:p>
      </dgm:t>
    </dgm:pt>
    <dgm:pt modelId="{BDC78757-53E3-5C42-844B-8EEC9A185337}" type="sibTrans" cxnId="{70AF4E58-CAB1-FC41-9E07-8323BC9D4253}">
      <dgm:prSet/>
      <dgm:spPr/>
      <dgm:t>
        <a:bodyPr/>
        <a:lstStyle/>
        <a:p>
          <a:endParaRPr lang="en-US" sz="1600"/>
        </a:p>
      </dgm:t>
    </dgm:pt>
    <dgm:pt modelId="{5920D72E-746B-8244-A1AB-EFB07039E7F9}">
      <dgm:prSet phldrT="[Text]" custT="1"/>
      <dgm:spPr/>
      <dgm:t>
        <a:bodyPr/>
        <a:lstStyle/>
        <a:p>
          <a:r>
            <a:rPr lang="en-US" sz="2000" dirty="0"/>
            <a:t>Package B v1.7</a:t>
          </a:r>
        </a:p>
      </dgm:t>
    </dgm:pt>
    <dgm:pt modelId="{733D543D-865C-EA4E-B2B8-75F9C48F8F6B}" type="parTrans" cxnId="{E47CF9AE-1719-1244-A792-C0F242429A9F}">
      <dgm:prSet/>
      <dgm:spPr/>
      <dgm:t>
        <a:bodyPr/>
        <a:lstStyle/>
        <a:p>
          <a:endParaRPr lang="en-US" sz="1600"/>
        </a:p>
      </dgm:t>
    </dgm:pt>
    <dgm:pt modelId="{B0147A4A-CD4C-EB45-926A-76FF14EEAA3C}" type="sibTrans" cxnId="{E47CF9AE-1719-1244-A792-C0F242429A9F}">
      <dgm:prSet/>
      <dgm:spPr/>
      <dgm:t>
        <a:bodyPr/>
        <a:lstStyle/>
        <a:p>
          <a:endParaRPr lang="en-US" sz="1600"/>
        </a:p>
      </dgm:t>
    </dgm:pt>
    <dgm:pt modelId="{ADCF9444-6FDD-1849-A13E-FF394A1B26AB}">
      <dgm:prSet phldrT="[Text]" custT="1"/>
      <dgm:spPr/>
      <dgm:t>
        <a:bodyPr/>
        <a:lstStyle/>
        <a:p>
          <a:r>
            <a:rPr lang="en-US" sz="2000" dirty="0"/>
            <a:t>Package Y</a:t>
          </a:r>
        </a:p>
      </dgm:t>
    </dgm:pt>
    <dgm:pt modelId="{09604B9B-544F-E440-9B4C-D46A1292768D}" type="parTrans" cxnId="{24FBF971-7C62-E645-9516-621B03246E00}">
      <dgm:prSet/>
      <dgm:spPr/>
      <dgm:t>
        <a:bodyPr/>
        <a:lstStyle/>
        <a:p>
          <a:endParaRPr lang="en-US" sz="1600"/>
        </a:p>
      </dgm:t>
    </dgm:pt>
    <dgm:pt modelId="{D6C5A0EF-34E8-4747-8D2A-5C1F8B52BA7B}" type="sibTrans" cxnId="{24FBF971-7C62-E645-9516-621B03246E00}">
      <dgm:prSet/>
      <dgm:spPr/>
      <dgm:t>
        <a:bodyPr/>
        <a:lstStyle/>
        <a:p>
          <a:endParaRPr lang="en-US" sz="1600"/>
        </a:p>
      </dgm:t>
    </dgm:pt>
    <dgm:pt modelId="{471823CA-E168-4840-A21C-83FE10DE0E18}">
      <dgm:prSet phldrT="[Text]" custT="1"/>
      <dgm:spPr/>
      <dgm:t>
        <a:bodyPr/>
        <a:lstStyle/>
        <a:p>
          <a:r>
            <a:rPr lang="en-US" sz="2000" dirty="0"/>
            <a:t>Package B v.2.1</a:t>
          </a:r>
        </a:p>
      </dgm:t>
    </dgm:pt>
    <dgm:pt modelId="{7772B838-5096-E047-9BB1-603465BC0A78}" type="parTrans" cxnId="{471CA483-9DB9-0842-BBBB-81C3D273269C}">
      <dgm:prSet/>
      <dgm:spPr/>
      <dgm:t>
        <a:bodyPr/>
        <a:lstStyle/>
        <a:p>
          <a:endParaRPr lang="en-US" sz="1600"/>
        </a:p>
      </dgm:t>
    </dgm:pt>
    <dgm:pt modelId="{6619850A-C4CC-AE4B-BF94-90B80A4A8D61}" type="sibTrans" cxnId="{471CA483-9DB9-0842-BBBB-81C3D273269C}">
      <dgm:prSet/>
      <dgm:spPr/>
      <dgm:t>
        <a:bodyPr/>
        <a:lstStyle/>
        <a:p>
          <a:endParaRPr lang="en-US" sz="1600"/>
        </a:p>
      </dgm:t>
    </dgm:pt>
    <dgm:pt modelId="{F12DA623-997A-4741-A858-6ED308BB440C}">
      <dgm:prSet phldrT="[Text]" custT="1"/>
      <dgm:spPr/>
      <dgm:t>
        <a:bodyPr/>
        <a:lstStyle/>
        <a:p>
          <a:r>
            <a:rPr lang="en-US" sz="2000" dirty="0"/>
            <a:t>Package C v1.8</a:t>
          </a:r>
        </a:p>
      </dgm:t>
    </dgm:pt>
    <dgm:pt modelId="{ABF22588-8C6A-E04B-A858-366D1F9F695A}" type="parTrans" cxnId="{4802B8E9-A62E-2D43-B747-B66682F243EC}">
      <dgm:prSet/>
      <dgm:spPr/>
      <dgm:t>
        <a:bodyPr/>
        <a:lstStyle/>
        <a:p>
          <a:endParaRPr lang="en-US" sz="1600"/>
        </a:p>
      </dgm:t>
    </dgm:pt>
    <dgm:pt modelId="{8005B54F-BE5C-3E4A-84DF-BAE8DB300340}" type="sibTrans" cxnId="{4802B8E9-A62E-2D43-B747-B66682F243EC}">
      <dgm:prSet/>
      <dgm:spPr/>
      <dgm:t>
        <a:bodyPr/>
        <a:lstStyle/>
        <a:p>
          <a:endParaRPr lang="en-US" sz="1600"/>
        </a:p>
      </dgm:t>
    </dgm:pt>
    <dgm:pt modelId="{C5DDB4D6-1211-9140-8478-904B29A810C0}" type="pres">
      <dgm:prSet presAssocID="{329D1622-EFFC-F549-AB81-4A9765950E3C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EC5FCC8C-CBB3-D44C-B960-4FE763D3C746}" type="pres">
      <dgm:prSet presAssocID="{3A293BE8-40A9-234C-8F0B-CD33F8B90E0B}" presName="hierRoot1" presStyleCnt="0"/>
      <dgm:spPr/>
    </dgm:pt>
    <dgm:pt modelId="{7BA506BA-644B-5F42-88C8-49A91F3499E4}" type="pres">
      <dgm:prSet presAssocID="{3A293BE8-40A9-234C-8F0B-CD33F8B90E0B}" presName="composite" presStyleCnt="0"/>
      <dgm:spPr/>
    </dgm:pt>
    <dgm:pt modelId="{AD4AA90E-0340-DE40-9DBC-068FD8AD8129}" type="pres">
      <dgm:prSet presAssocID="{3A293BE8-40A9-234C-8F0B-CD33F8B90E0B}" presName="image" presStyleLbl="node0" presStyleIdx="0" presStyleCnt="2"/>
      <dgm:spPr/>
    </dgm:pt>
    <dgm:pt modelId="{1BFEEEFF-5EDD-634D-8C23-A33C029FC946}" type="pres">
      <dgm:prSet presAssocID="{3A293BE8-40A9-234C-8F0B-CD33F8B90E0B}" presName="text" presStyleLbl="revTx" presStyleIdx="0" presStyleCnt="6">
        <dgm:presLayoutVars>
          <dgm:chPref val="3"/>
        </dgm:presLayoutVars>
      </dgm:prSet>
      <dgm:spPr/>
    </dgm:pt>
    <dgm:pt modelId="{8FAD64EE-C4A6-994C-84DD-C4140CF0B765}" type="pres">
      <dgm:prSet presAssocID="{3A293BE8-40A9-234C-8F0B-CD33F8B90E0B}" presName="hierChild2" presStyleCnt="0"/>
      <dgm:spPr/>
    </dgm:pt>
    <dgm:pt modelId="{D21A00D4-9AD1-BA4A-A0D7-24A3687582D5}" type="pres">
      <dgm:prSet presAssocID="{6EEAFFAA-5AA4-2C40-92BC-9694A9E2B8AF}" presName="Name10" presStyleLbl="parChTrans1D2" presStyleIdx="0" presStyleCnt="4"/>
      <dgm:spPr/>
    </dgm:pt>
    <dgm:pt modelId="{44CAE9A6-8B41-7346-91BA-68FC6B911A0C}" type="pres">
      <dgm:prSet presAssocID="{D125223B-41B4-274C-87CB-DDA7EEFE8FF3}" presName="hierRoot2" presStyleCnt="0"/>
      <dgm:spPr/>
    </dgm:pt>
    <dgm:pt modelId="{C3352C4C-546B-2544-9795-B5270B3834CC}" type="pres">
      <dgm:prSet presAssocID="{D125223B-41B4-274C-87CB-DDA7EEFE8FF3}" presName="composite2" presStyleCnt="0"/>
      <dgm:spPr/>
    </dgm:pt>
    <dgm:pt modelId="{A312F3C7-F01B-2542-9491-181F19B3C88F}" type="pres">
      <dgm:prSet presAssocID="{D125223B-41B4-274C-87CB-DDA7EEFE8FF3}" presName="image2" presStyleLbl="node2" presStyleIdx="0" presStyleCnt="4"/>
      <dgm:spPr/>
    </dgm:pt>
    <dgm:pt modelId="{139CF918-2326-434C-A006-0F60DCB54A59}" type="pres">
      <dgm:prSet presAssocID="{D125223B-41B4-274C-87CB-DDA7EEFE8FF3}" presName="text2" presStyleLbl="revTx" presStyleIdx="1" presStyleCnt="6">
        <dgm:presLayoutVars>
          <dgm:chPref val="3"/>
        </dgm:presLayoutVars>
      </dgm:prSet>
      <dgm:spPr/>
    </dgm:pt>
    <dgm:pt modelId="{8458A763-AEAF-3347-B925-4D7E0FF9CDB1}" type="pres">
      <dgm:prSet presAssocID="{D125223B-41B4-274C-87CB-DDA7EEFE8FF3}" presName="hierChild3" presStyleCnt="0"/>
      <dgm:spPr/>
    </dgm:pt>
    <dgm:pt modelId="{0AED7326-18D9-FE4A-A533-667E9B427605}" type="pres">
      <dgm:prSet presAssocID="{733D543D-865C-EA4E-B2B8-75F9C48F8F6B}" presName="Name10" presStyleLbl="parChTrans1D2" presStyleIdx="1" presStyleCnt="4"/>
      <dgm:spPr/>
    </dgm:pt>
    <dgm:pt modelId="{B2EF2721-1DAD-1B41-B5D3-8E5989BD4BA2}" type="pres">
      <dgm:prSet presAssocID="{5920D72E-746B-8244-A1AB-EFB07039E7F9}" presName="hierRoot2" presStyleCnt="0"/>
      <dgm:spPr/>
    </dgm:pt>
    <dgm:pt modelId="{D9E13022-DAD5-6448-8EF4-3EB6BB027F66}" type="pres">
      <dgm:prSet presAssocID="{5920D72E-746B-8244-A1AB-EFB07039E7F9}" presName="composite2" presStyleCnt="0"/>
      <dgm:spPr/>
    </dgm:pt>
    <dgm:pt modelId="{B3AF1DD9-5BCD-B046-9886-90873BD5A46C}" type="pres">
      <dgm:prSet presAssocID="{5920D72E-746B-8244-A1AB-EFB07039E7F9}" presName="image2" presStyleLbl="node2" presStyleIdx="1" presStyleCnt="4"/>
      <dgm:spPr/>
    </dgm:pt>
    <dgm:pt modelId="{6C80117D-8415-E448-B711-58C9CFBFB941}" type="pres">
      <dgm:prSet presAssocID="{5920D72E-746B-8244-A1AB-EFB07039E7F9}" presName="text2" presStyleLbl="revTx" presStyleIdx="2" presStyleCnt="6">
        <dgm:presLayoutVars>
          <dgm:chPref val="3"/>
        </dgm:presLayoutVars>
      </dgm:prSet>
      <dgm:spPr/>
    </dgm:pt>
    <dgm:pt modelId="{E16ED5B7-DF6B-8E45-AF76-6F8DCAFCB085}" type="pres">
      <dgm:prSet presAssocID="{5920D72E-746B-8244-A1AB-EFB07039E7F9}" presName="hierChild3" presStyleCnt="0"/>
      <dgm:spPr/>
    </dgm:pt>
    <dgm:pt modelId="{68D4C317-4710-4C4A-BF34-506A69F7952D}" type="pres">
      <dgm:prSet presAssocID="{ADCF9444-6FDD-1849-A13E-FF394A1B26AB}" presName="hierRoot1" presStyleCnt="0"/>
      <dgm:spPr/>
    </dgm:pt>
    <dgm:pt modelId="{0A865D07-0366-EE4D-95FA-9E9FD2355F56}" type="pres">
      <dgm:prSet presAssocID="{ADCF9444-6FDD-1849-A13E-FF394A1B26AB}" presName="composite" presStyleCnt="0"/>
      <dgm:spPr/>
    </dgm:pt>
    <dgm:pt modelId="{43D97655-12B2-FD45-8DE0-E5F72F7811AC}" type="pres">
      <dgm:prSet presAssocID="{ADCF9444-6FDD-1849-A13E-FF394A1B26AB}" presName="image" presStyleLbl="node0" presStyleIdx="1" presStyleCnt="2"/>
      <dgm:spPr/>
    </dgm:pt>
    <dgm:pt modelId="{981AFF24-04D5-7048-B55F-390A8DC038E5}" type="pres">
      <dgm:prSet presAssocID="{ADCF9444-6FDD-1849-A13E-FF394A1B26AB}" presName="text" presStyleLbl="revTx" presStyleIdx="3" presStyleCnt="6">
        <dgm:presLayoutVars>
          <dgm:chPref val="3"/>
        </dgm:presLayoutVars>
      </dgm:prSet>
      <dgm:spPr/>
    </dgm:pt>
    <dgm:pt modelId="{7168619B-5961-1242-B846-672F459DA14A}" type="pres">
      <dgm:prSet presAssocID="{ADCF9444-6FDD-1849-A13E-FF394A1B26AB}" presName="hierChild2" presStyleCnt="0"/>
      <dgm:spPr/>
    </dgm:pt>
    <dgm:pt modelId="{B6D14467-5244-6A46-AC33-3E9CE41D5D72}" type="pres">
      <dgm:prSet presAssocID="{7772B838-5096-E047-9BB1-603465BC0A78}" presName="Name10" presStyleLbl="parChTrans1D2" presStyleIdx="2" presStyleCnt="4"/>
      <dgm:spPr/>
    </dgm:pt>
    <dgm:pt modelId="{00EE6CB2-E1DF-DB49-A4A8-0E22DD8145A4}" type="pres">
      <dgm:prSet presAssocID="{471823CA-E168-4840-A21C-83FE10DE0E18}" presName="hierRoot2" presStyleCnt="0"/>
      <dgm:spPr/>
    </dgm:pt>
    <dgm:pt modelId="{478A11EC-D432-F54D-8146-0F63FFA273DC}" type="pres">
      <dgm:prSet presAssocID="{471823CA-E168-4840-A21C-83FE10DE0E18}" presName="composite2" presStyleCnt="0"/>
      <dgm:spPr/>
    </dgm:pt>
    <dgm:pt modelId="{D0CEB6B5-8BC1-2748-84A6-9E22C0816552}" type="pres">
      <dgm:prSet presAssocID="{471823CA-E168-4840-A21C-83FE10DE0E18}" presName="image2" presStyleLbl="node2" presStyleIdx="2" presStyleCnt="4"/>
      <dgm:spPr/>
    </dgm:pt>
    <dgm:pt modelId="{045F6933-5937-C143-AFA2-777E1316722B}" type="pres">
      <dgm:prSet presAssocID="{471823CA-E168-4840-A21C-83FE10DE0E18}" presName="text2" presStyleLbl="revTx" presStyleIdx="4" presStyleCnt="6">
        <dgm:presLayoutVars>
          <dgm:chPref val="3"/>
        </dgm:presLayoutVars>
      </dgm:prSet>
      <dgm:spPr/>
    </dgm:pt>
    <dgm:pt modelId="{AB591B39-7B67-104A-B3E3-123AB7DF2357}" type="pres">
      <dgm:prSet presAssocID="{471823CA-E168-4840-A21C-83FE10DE0E18}" presName="hierChild3" presStyleCnt="0"/>
      <dgm:spPr/>
    </dgm:pt>
    <dgm:pt modelId="{FBA99FBF-6DEB-BA42-B504-0F5300655A4F}" type="pres">
      <dgm:prSet presAssocID="{ABF22588-8C6A-E04B-A858-366D1F9F695A}" presName="Name10" presStyleLbl="parChTrans1D2" presStyleIdx="3" presStyleCnt="4"/>
      <dgm:spPr/>
    </dgm:pt>
    <dgm:pt modelId="{32B01E20-71A9-B148-893B-9A8C9C5E2794}" type="pres">
      <dgm:prSet presAssocID="{F12DA623-997A-4741-A858-6ED308BB440C}" presName="hierRoot2" presStyleCnt="0"/>
      <dgm:spPr/>
    </dgm:pt>
    <dgm:pt modelId="{BBFA0FD8-BD9F-6649-A112-36D3B5AAAE31}" type="pres">
      <dgm:prSet presAssocID="{F12DA623-997A-4741-A858-6ED308BB440C}" presName="composite2" presStyleCnt="0"/>
      <dgm:spPr/>
    </dgm:pt>
    <dgm:pt modelId="{5389676F-073F-A141-95D2-2293EFA4416C}" type="pres">
      <dgm:prSet presAssocID="{F12DA623-997A-4741-A858-6ED308BB440C}" presName="image2" presStyleLbl="node2" presStyleIdx="3" presStyleCnt="4"/>
      <dgm:spPr/>
    </dgm:pt>
    <dgm:pt modelId="{6E80FCB8-2BAE-684B-81C0-34AD83BEE859}" type="pres">
      <dgm:prSet presAssocID="{F12DA623-997A-4741-A858-6ED308BB440C}" presName="text2" presStyleLbl="revTx" presStyleIdx="5" presStyleCnt="6">
        <dgm:presLayoutVars>
          <dgm:chPref val="3"/>
        </dgm:presLayoutVars>
      </dgm:prSet>
      <dgm:spPr/>
    </dgm:pt>
    <dgm:pt modelId="{6BEA755C-5A27-204D-B7C5-EF88840BA2FD}" type="pres">
      <dgm:prSet presAssocID="{F12DA623-997A-4741-A858-6ED308BB440C}" presName="hierChild3" presStyleCnt="0"/>
      <dgm:spPr/>
    </dgm:pt>
  </dgm:ptLst>
  <dgm:cxnLst>
    <dgm:cxn modelId="{48350C0B-D8A5-CC4A-A8FA-8D77B31A84AA}" type="presOf" srcId="{3A293BE8-40A9-234C-8F0B-CD33F8B90E0B}" destId="{1BFEEEFF-5EDD-634D-8C23-A33C029FC946}" srcOrd="0" destOrd="0" presId="urn:microsoft.com/office/officeart/2009/layout/CirclePictureHierarchy"/>
    <dgm:cxn modelId="{77B8823C-A9E6-CD45-912F-8A5BC09D8E8A}" type="presOf" srcId="{471823CA-E168-4840-A21C-83FE10DE0E18}" destId="{045F6933-5937-C143-AFA2-777E1316722B}" srcOrd="0" destOrd="0" presId="urn:microsoft.com/office/officeart/2009/layout/CirclePictureHierarchy"/>
    <dgm:cxn modelId="{5E720B3D-F4FE-E342-8C7B-B61ABE426FAC}" srcId="{329D1622-EFFC-F549-AB81-4A9765950E3C}" destId="{3A293BE8-40A9-234C-8F0B-CD33F8B90E0B}" srcOrd="0" destOrd="0" parTransId="{07CE48BC-9174-3848-AB6A-39C5621CA61B}" sibTransId="{673AA000-63A3-CE40-8315-C4E9E92F5726}"/>
    <dgm:cxn modelId="{BE26B63D-E400-734F-A3CB-A59FB94649C8}" type="presOf" srcId="{329D1622-EFFC-F549-AB81-4A9765950E3C}" destId="{C5DDB4D6-1211-9140-8478-904B29A810C0}" srcOrd="0" destOrd="0" presId="urn:microsoft.com/office/officeart/2009/layout/CirclePictureHierarchy"/>
    <dgm:cxn modelId="{106F2162-0945-CE43-9CCF-1976598D40DF}" type="presOf" srcId="{ADCF9444-6FDD-1849-A13E-FF394A1B26AB}" destId="{981AFF24-04D5-7048-B55F-390A8DC038E5}" srcOrd="0" destOrd="0" presId="urn:microsoft.com/office/officeart/2009/layout/CirclePictureHierarchy"/>
    <dgm:cxn modelId="{E57A4E48-C505-044A-A484-1388F8E42734}" type="presOf" srcId="{733D543D-865C-EA4E-B2B8-75F9C48F8F6B}" destId="{0AED7326-18D9-FE4A-A533-667E9B427605}" srcOrd="0" destOrd="0" presId="urn:microsoft.com/office/officeart/2009/layout/CirclePictureHierarchy"/>
    <dgm:cxn modelId="{E6BDA16C-7491-7F4B-BCE0-B332363031CA}" type="presOf" srcId="{F12DA623-997A-4741-A858-6ED308BB440C}" destId="{6E80FCB8-2BAE-684B-81C0-34AD83BEE859}" srcOrd="0" destOrd="0" presId="urn:microsoft.com/office/officeart/2009/layout/CirclePictureHierarchy"/>
    <dgm:cxn modelId="{5807F671-B1CB-2F4E-81E5-4150FA82B100}" type="presOf" srcId="{D125223B-41B4-274C-87CB-DDA7EEFE8FF3}" destId="{139CF918-2326-434C-A006-0F60DCB54A59}" srcOrd="0" destOrd="0" presId="urn:microsoft.com/office/officeart/2009/layout/CirclePictureHierarchy"/>
    <dgm:cxn modelId="{24FBF971-7C62-E645-9516-621B03246E00}" srcId="{329D1622-EFFC-F549-AB81-4A9765950E3C}" destId="{ADCF9444-6FDD-1849-A13E-FF394A1B26AB}" srcOrd="1" destOrd="0" parTransId="{09604B9B-544F-E440-9B4C-D46A1292768D}" sibTransId="{D6C5A0EF-34E8-4747-8D2A-5C1F8B52BA7B}"/>
    <dgm:cxn modelId="{70AF4E58-CAB1-FC41-9E07-8323BC9D4253}" srcId="{3A293BE8-40A9-234C-8F0B-CD33F8B90E0B}" destId="{D125223B-41B4-274C-87CB-DDA7EEFE8FF3}" srcOrd="0" destOrd="0" parTransId="{6EEAFFAA-5AA4-2C40-92BC-9694A9E2B8AF}" sibTransId="{BDC78757-53E3-5C42-844B-8EEC9A185337}"/>
    <dgm:cxn modelId="{471CA483-9DB9-0842-BBBB-81C3D273269C}" srcId="{ADCF9444-6FDD-1849-A13E-FF394A1B26AB}" destId="{471823CA-E168-4840-A21C-83FE10DE0E18}" srcOrd="0" destOrd="0" parTransId="{7772B838-5096-E047-9BB1-603465BC0A78}" sibTransId="{6619850A-C4CC-AE4B-BF94-90B80A4A8D61}"/>
    <dgm:cxn modelId="{040D7694-200D-6149-BC47-0D58DB3C1559}" type="presOf" srcId="{7772B838-5096-E047-9BB1-603465BC0A78}" destId="{B6D14467-5244-6A46-AC33-3E9CE41D5D72}" srcOrd="0" destOrd="0" presId="urn:microsoft.com/office/officeart/2009/layout/CirclePictureHierarchy"/>
    <dgm:cxn modelId="{E47CF9AE-1719-1244-A792-C0F242429A9F}" srcId="{3A293BE8-40A9-234C-8F0B-CD33F8B90E0B}" destId="{5920D72E-746B-8244-A1AB-EFB07039E7F9}" srcOrd="1" destOrd="0" parTransId="{733D543D-865C-EA4E-B2B8-75F9C48F8F6B}" sibTransId="{B0147A4A-CD4C-EB45-926A-76FF14EEAA3C}"/>
    <dgm:cxn modelId="{EEF7F2BB-94FB-7442-B4CF-1222CBA43B0A}" type="presOf" srcId="{6EEAFFAA-5AA4-2C40-92BC-9694A9E2B8AF}" destId="{D21A00D4-9AD1-BA4A-A0D7-24A3687582D5}" srcOrd="0" destOrd="0" presId="urn:microsoft.com/office/officeart/2009/layout/CirclePictureHierarchy"/>
    <dgm:cxn modelId="{6170BADD-CA60-1E46-9078-3A871774B469}" type="presOf" srcId="{ABF22588-8C6A-E04B-A858-366D1F9F695A}" destId="{FBA99FBF-6DEB-BA42-B504-0F5300655A4F}" srcOrd="0" destOrd="0" presId="urn:microsoft.com/office/officeart/2009/layout/CirclePictureHierarchy"/>
    <dgm:cxn modelId="{4802B8E9-A62E-2D43-B747-B66682F243EC}" srcId="{ADCF9444-6FDD-1849-A13E-FF394A1B26AB}" destId="{F12DA623-997A-4741-A858-6ED308BB440C}" srcOrd="1" destOrd="0" parTransId="{ABF22588-8C6A-E04B-A858-366D1F9F695A}" sibTransId="{8005B54F-BE5C-3E4A-84DF-BAE8DB300340}"/>
    <dgm:cxn modelId="{8CB2ACF4-3E7E-2B4A-A344-501CA2ECEA17}" type="presOf" srcId="{5920D72E-746B-8244-A1AB-EFB07039E7F9}" destId="{6C80117D-8415-E448-B711-58C9CFBFB941}" srcOrd="0" destOrd="0" presId="urn:microsoft.com/office/officeart/2009/layout/CirclePictureHierarchy"/>
    <dgm:cxn modelId="{961ABEAD-8E61-5542-8E2F-5ADAD4AA840E}" type="presParOf" srcId="{C5DDB4D6-1211-9140-8478-904B29A810C0}" destId="{EC5FCC8C-CBB3-D44C-B960-4FE763D3C746}" srcOrd="0" destOrd="0" presId="urn:microsoft.com/office/officeart/2009/layout/CirclePictureHierarchy"/>
    <dgm:cxn modelId="{914FA5E5-4667-174F-8DE8-9318D26E6DDE}" type="presParOf" srcId="{EC5FCC8C-CBB3-D44C-B960-4FE763D3C746}" destId="{7BA506BA-644B-5F42-88C8-49A91F3499E4}" srcOrd="0" destOrd="0" presId="urn:microsoft.com/office/officeart/2009/layout/CirclePictureHierarchy"/>
    <dgm:cxn modelId="{D5384BD4-8203-6745-B0BB-0A10B760E4D2}" type="presParOf" srcId="{7BA506BA-644B-5F42-88C8-49A91F3499E4}" destId="{AD4AA90E-0340-DE40-9DBC-068FD8AD8129}" srcOrd="0" destOrd="0" presId="urn:microsoft.com/office/officeart/2009/layout/CirclePictureHierarchy"/>
    <dgm:cxn modelId="{F7FCF07F-D567-7C4F-B48B-805030196D0E}" type="presParOf" srcId="{7BA506BA-644B-5F42-88C8-49A91F3499E4}" destId="{1BFEEEFF-5EDD-634D-8C23-A33C029FC946}" srcOrd="1" destOrd="0" presId="urn:microsoft.com/office/officeart/2009/layout/CirclePictureHierarchy"/>
    <dgm:cxn modelId="{7F7719C2-4985-8748-8D06-11123C3BCCA2}" type="presParOf" srcId="{EC5FCC8C-CBB3-D44C-B960-4FE763D3C746}" destId="{8FAD64EE-C4A6-994C-84DD-C4140CF0B765}" srcOrd="1" destOrd="0" presId="urn:microsoft.com/office/officeart/2009/layout/CirclePictureHierarchy"/>
    <dgm:cxn modelId="{B0A8A6A6-E56A-F045-AA0D-FEC04CAB2A42}" type="presParOf" srcId="{8FAD64EE-C4A6-994C-84DD-C4140CF0B765}" destId="{D21A00D4-9AD1-BA4A-A0D7-24A3687582D5}" srcOrd="0" destOrd="0" presId="urn:microsoft.com/office/officeart/2009/layout/CirclePictureHierarchy"/>
    <dgm:cxn modelId="{99696168-2B01-B843-88E0-EC578524C6A2}" type="presParOf" srcId="{8FAD64EE-C4A6-994C-84DD-C4140CF0B765}" destId="{44CAE9A6-8B41-7346-91BA-68FC6B911A0C}" srcOrd="1" destOrd="0" presId="urn:microsoft.com/office/officeart/2009/layout/CirclePictureHierarchy"/>
    <dgm:cxn modelId="{C5CDB0B3-F938-1547-A80C-A1CB9D5E762E}" type="presParOf" srcId="{44CAE9A6-8B41-7346-91BA-68FC6B911A0C}" destId="{C3352C4C-546B-2544-9795-B5270B3834CC}" srcOrd="0" destOrd="0" presId="urn:microsoft.com/office/officeart/2009/layout/CirclePictureHierarchy"/>
    <dgm:cxn modelId="{F05FFDD4-B9B2-DB4F-B052-1ACA3BC8CCD9}" type="presParOf" srcId="{C3352C4C-546B-2544-9795-B5270B3834CC}" destId="{A312F3C7-F01B-2542-9491-181F19B3C88F}" srcOrd="0" destOrd="0" presId="urn:microsoft.com/office/officeart/2009/layout/CirclePictureHierarchy"/>
    <dgm:cxn modelId="{9E411BF3-EE34-FF4A-80D4-9EC7EAD36B01}" type="presParOf" srcId="{C3352C4C-546B-2544-9795-B5270B3834CC}" destId="{139CF918-2326-434C-A006-0F60DCB54A59}" srcOrd="1" destOrd="0" presId="urn:microsoft.com/office/officeart/2009/layout/CirclePictureHierarchy"/>
    <dgm:cxn modelId="{42D0AC6B-22CE-7E4C-B3F3-FA5963CD831C}" type="presParOf" srcId="{44CAE9A6-8B41-7346-91BA-68FC6B911A0C}" destId="{8458A763-AEAF-3347-B925-4D7E0FF9CDB1}" srcOrd="1" destOrd="0" presId="urn:microsoft.com/office/officeart/2009/layout/CirclePictureHierarchy"/>
    <dgm:cxn modelId="{C6F0393F-8DD1-CF43-8ACF-28E811ADF700}" type="presParOf" srcId="{8FAD64EE-C4A6-994C-84DD-C4140CF0B765}" destId="{0AED7326-18D9-FE4A-A533-667E9B427605}" srcOrd="2" destOrd="0" presId="urn:microsoft.com/office/officeart/2009/layout/CirclePictureHierarchy"/>
    <dgm:cxn modelId="{66E9DD9C-90CC-AC41-994A-1E9D11F27FDE}" type="presParOf" srcId="{8FAD64EE-C4A6-994C-84DD-C4140CF0B765}" destId="{B2EF2721-1DAD-1B41-B5D3-8E5989BD4BA2}" srcOrd="3" destOrd="0" presId="urn:microsoft.com/office/officeart/2009/layout/CirclePictureHierarchy"/>
    <dgm:cxn modelId="{EE32F89A-1864-3A4F-A7A9-DE4A0A5D637F}" type="presParOf" srcId="{B2EF2721-1DAD-1B41-B5D3-8E5989BD4BA2}" destId="{D9E13022-DAD5-6448-8EF4-3EB6BB027F66}" srcOrd="0" destOrd="0" presId="urn:microsoft.com/office/officeart/2009/layout/CirclePictureHierarchy"/>
    <dgm:cxn modelId="{8317B8C0-3F72-504C-9430-AC29309B24AA}" type="presParOf" srcId="{D9E13022-DAD5-6448-8EF4-3EB6BB027F66}" destId="{B3AF1DD9-5BCD-B046-9886-90873BD5A46C}" srcOrd="0" destOrd="0" presId="urn:microsoft.com/office/officeart/2009/layout/CirclePictureHierarchy"/>
    <dgm:cxn modelId="{9327016B-9E53-5D41-8026-2CE9233E6829}" type="presParOf" srcId="{D9E13022-DAD5-6448-8EF4-3EB6BB027F66}" destId="{6C80117D-8415-E448-B711-58C9CFBFB941}" srcOrd="1" destOrd="0" presId="urn:microsoft.com/office/officeart/2009/layout/CirclePictureHierarchy"/>
    <dgm:cxn modelId="{7CADBC18-3E7D-6B4A-8E87-A0B325614E27}" type="presParOf" srcId="{B2EF2721-1DAD-1B41-B5D3-8E5989BD4BA2}" destId="{E16ED5B7-DF6B-8E45-AF76-6F8DCAFCB085}" srcOrd="1" destOrd="0" presId="urn:microsoft.com/office/officeart/2009/layout/CirclePictureHierarchy"/>
    <dgm:cxn modelId="{05FC5A24-9F9C-7345-B35E-F5605824FAB0}" type="presParOf" srcId="{C5DDB4D6-1211-9140-8478-904B29A810C0}" destId="{68D4C317-4710-4C4A-BF34-506A69F7952D}" srcOrd="1" destOrd="0" presId="urn:microsoft.com/office/officeart/2009/layout/CirclePictureHierarchy"/>
    <dgm:cxn modelId="{6F09EA35-5443-E441-84D2-BC2F91373189}" type="presParOf" srcId="{68D4C317-4710-4C4A-BF34-506A69F7952D}" destId="{0A865D07-0366-EE4D-95FA-9E9FD2355F56}" srcOrd="0" destOrd="0" presId="urn:microsoft.com/office/officeart/2009/layout/CirclePictureHierarchy"/>
    <dgm:cxn modelId="{BE82C70A-E72E-4A4D-8F54-80D80711A760}" type="presParOf" srcId="{0A865D07-0366-EE4D-95FA-9E9FD2355F56}" destId="{43D97655-12B2-FD45-8DE0-E5F72F7811AC}" srcOrd="0" destOrd="0" presId="urn:microsoft.com/office/officeart/2009/layout/CirclePictureHierarchy"/>
    <dgm:cxn modelId="{9C88D6E7-98E7-6D42-A72D-9FBA3CA8DD46}" type="presParOf" srcId="{0A865D07-0366-EE4D-95FA-9E9FD2355F56}" destId="{981AFF24-04D5-7048-B55F-390A8DC038E5}" srcOrd="1" destOrd="0" presId="urn:microsoft.com/office/officeart/2009/layout/CirclePictureHierarchy"/>
    <dgm:cxn modelId="{52DFA635-6FD6-9843-B199-2BF3DFCE4CE4}" type="presParOf" srcId="{68D4C317-4710-4C4A-BF34-506A69F7952D}" destId="{7168619B-5961-1242-B846-672F459DA14A}" srcOrd="1" destOrd="0" presId="urn:microsoft.com/office/officeart/2009/layout/CirclePictureHierarchy"/>
    <dgm:cxn modelId="{A31EB768-D161-794D-A29E-52763B1197B2}" type="presParOf" srcId="{7168619B-5961-1242-B846-672F459DA14A}" destId="{B6D14467-5244-6A46-AC33-3E9CE41D5D72}" srcOrd="0" destOrd="0" presId="urn:microsoft.com/office/officeart/2009/layout/CirclePictureHierarchy"/>
    <dgm:cxn modelId="{8D2B26D9-D31E-F34C-974A-F872E2D49935}" type="presParOf" srcId="{7168619B-5961-1242-B846-672F459DA14A}" destId="{00EE6CB2-E1DF-DB49-A4A8-0E22DD8145A4}" srcOrd="1" destOrd="0" presId="urn:microsoft.com/office/officeart/2009/layout/CirclePictureHierarchy"/>
    <dgm:cxn modelId="{16E3AACF-2206-194C-B29A-6C2CCAC516B2}" type="presParOf" srcId="{00EE6CB2-E1DF-DB49-A4A8-0E22DD8145A4}" destId="{478A11EC-D432-F54D-8146-0F63FFA273DC}" srcOrd="0" destOrd="0" presId="urn:microsoft.com/office/officeart/2009/layout/CirclePictureHierarchy"/>
    <dgm:cxn modelId="{9DCBF7F4-CE06-734F-8F8F-569F9D85C504}" type="presParOf" srcId="{478A11EC-D432-F54D-8146-0F63FFA273DC}" destId="{D0CEB6B5-8BC1-2748-84A6-9E22C0816552}" srcOrd="0" destOrd="0" presId="urn:microsoft.com/office/officeart/2009/layout/CirclePictureHierarchy"/>
    <dgm:cxn modelId="{7AE9AD9A-B55E-7342-9182-EC4A613AA946}" type="presParOf" srcId="{478A11EC-D432-F54D-8146-0F63FFA273DC}" destId="{045F6933-5937-C143-AFA2-777E1316722B}" srcOrd="1" destOrd="0" presId="urn:microsoft.com/office/officeart/2009/layout/CirclePictureHierarchy"/>
    <dgm:cxn modelId="{04B0580C-C7BA-9C47-A462-230CBD93758F}" type="presParOf" srcId="{00EE6CB2-E1DF-DB49-A4A8-0E22DD8145A4}" destId="{AB591B39-7B67-104A-B3E3-123AB7DF2357}" srcOrd="1" destOrd="0" presId="urn:microsoft.com/office/officeart/2009/layout/CirclePictureHierarchy"/>
    <dgm:cxn modelId="{3EDEA2F6-A00A-D94B-836C-59F8E65F0960}" type="presParOf" srcId="{7168619B-5961-1242-B846-672F459DA14A}" destId="{FBA99FBF-6DEB-BA42-B504-0F5300655A4F}" srcOrd="2" destOrd="0" presId="urn:microsoft.com/office/officeart/2009/layout/CirclePictureHierarchy"/>
    <dgm:cxn modelId="{C60863BF-B5D0-7A44-A383-ED83062FAAAE}" type="presParOf" srcId="{7168619B-5961-1242-B846-672F459DA14A}" destId="{32B01E20-71A9-B148-893B-9A8C9C5E2794}" srcOrd="3" destOrd="0" presId="urn:microsoft.com/office/officeart/2009/layout/CirclePictureHierarchy"/>
    <dgm:cxn modelId="{3F986BA2-6FA5-744D-BFED-71F3C0E9C4F0}" type="presParOf" srcId="{32B01E20-71A9-B148-893B-9A8C9C5E2794}" destId="{BBFA0FD8-BD9F-6649-A112-36D3B5AAAE31}" srcOrd="0" destOrd="0" presId="urn:microsoft.com/office/officeart/2009/layout/CirclePictureHierarchy"/>
    <dgm:cxn modelId="{78B8F752-9C13-FA49-BC7A-02ABC5FC794A}" type="presParOf" srcId="{BBFA0FD8-BD9F-6649-A112-36D3B5AAAE31}" destId="{5389676F-073F-A141-95D2-2293EFA4416C}" srcOrd="0" destOrd="0" presId="urn:microsoft.com/office/officeart/2009/layout/CirclePictureHierarchy"/>
    <dgm:cxn modelId="{9BBE2B4B-6E63-E744-A6EF-BA92DDB4A50E}" type="presParOf" srcId="{BBFA0FD8-BD9F-6649-A112-36D3B5AAAE31}" destId="{6E80FCB8-2BAE-684B-81C0-34AD83BEE859}" srcOrd="1" destOrd="0" presId="urn:microsoft.com/office/officeart/2009/layout/CirclePictureHierarchy"/>
    <dgm:cxn modelId="{1ED2A886-0029-4D43-9186-691DB002838F}" type="presParOf" srcId="{32B01E20-71A9-B148-893B-9A8C9C5E2794}" destId="{6BEA755C-5A27-204D-B7C5-EF88840BA2FD}" srcOrd="1" destOrd="0" presId="urn:microsoft.com/office/officeart/2009/layout/CirclePictureHierarchy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A99FBF-6DEB-BA42-B504-0F5300655A4F}">
      <dsp:nvSpPr>
        <dsp:cNvPr id="0" name=""/>
        <dsp:cNvSpPr/>
      </dsp:nvSpPr>
      <dsp:spPr>
        <a:xfrm>
          <a:off x="6492290" y="1527992"/>
          <a:ext cx="1209910" cy="27717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9689"/>
              </a:lnTo>
              <a:lnTo>
                <a:pt x="1209910" y="139689"/>
              </a:lnTo>
              <a:lnTo>
                <a:pt x="1209910" y="27717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6D14467-5244-6A46-AC33-3E9CE41D5D72}">
      <dsp:nvSpPr>
        <dsp:cNvPr id="0" name=""/>
        <dsp:cNvSpPr/>
      </dsp:nvSpPr>
      <dsp:spPr>
        <a:xfrm>
          <a:off x="5282380" y="1527992"/>
          <a:ext cx="1209910" cy="277179"/>
        </a:xfrm>
        <a:custGeom>
          <a:avLst/>
          <a:gdLst/>
          <a:ahLst/>
          <a:cxnLst/>
          <a:rect l="0" t="0" r="0" b="0"/>
          <a:pathLst>
            <a:path>
              <a:moveTo>
                <a:pt x="1209910" y="0"/>
              </a:moveTo>
              <a:lnTo>
                <a:pt x="1209910" y="139689"/>
              </a:lnTo>
              <a:lnTo>
                <a:pt x="0" y="139689"/>
              </a:lnTo>
              <a:lnTo>
                <a:pt x="0" y="27717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AED7326-18D9-FE4A-A533-667E9B427605}">
      <dsp:nvSpPr>
        <dsp:cNvPr id="0" name=""/>
        <dsp:cNvSpPr/>
      </dsp:nvSpPr>
      <dsp:spPr>
        <a:xfrm>
          <a:off x="1652650" y="1527992"/>
          <a:ext cx="1209910" cy="27717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9689"/>
              </a:lnTo>
              <a:lnTo>
                <a:pt x="1209910" y="139689"/>
              </a:lnTo>
              <a:lnTo>
                <a:pt x="1209910" y="27717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21A00D4-9AD1-BA4A-A0D7-24A3687582D5}">
      <dsp:nvSpPr>
        <dsp:cNvPr id="0" name=""/>
        <dsp:cNvSpPr/>
      </dsp:nvSpPr>
      <dsp:spPr>
        <a:xfrm>
          <a:off x="442740" y="1527992"/>
          <a:ext cx="1209910" cy="277179"/>
        </a:xfrm>
        <a:custGeom>
          <a:avLst/>
          <a:gdLst/>
          <a:ahLst/>
          <a:cxnLst/>
          <a:rect l="0" t="0" r="0" b="0"/>
          <a:pathLst>
            <a:path>
              <a:moveTo>
                <a:pt x="1209910" y="0"/>
              </a:moveTo>
              <a:lnTo>
                <a:pt x="1209910" y="139689"/>
              </a:lnTo>
              <a:lnTo>
                <a:pt x="0" y="139689"/>
              </a:lnTo>
              <a:lnTo>
                <a:pt x="0" y="27717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D4AA90E-0340-DE40-9DBC-068FD8AD8129}">
      <dsp:nvSpPr>
        <dsp:cNvPr id="0" name=""/>
        <dsp:cNvSpPr/>
      </dsp:nvSpPr>
      <dsp:spPr>
        <a:xfrm>
          <a:off x="1212683" y="648058"/>
          <a:ext cx="879934" cy="879934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BFEEEFF-5EDD-634D-8C23-A33C029FC946}">
      <dsp:nvSpPr>
        <dsp:cNvPr id="0" name=""/>
        <dsp:cNvSpPr/>
      </dsp:nvSpPr>
      <dsp:spPr>
        <a:xfrm>
          <a:off x="2092617" y="645858"/>
          <a:ext cx="1319901" cy="8799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Package X</a:t>
          </a:r>
        </a:p>
      </dsp:txBody>
      <dsp:txXfrm>
        <a:off x="2092617" y="645858"/>
        <a:ext cx="1319901" cy="879934"/>
      </dsp:txXfrm>
    </dsp:sp>
    <dsp:sp modelId="{A312F3C7-F01B-2542-9491-181F19B3C88F}">
      <dsp:nvSpPr>
        <dsp:cNvPr id="0" name=""/>
        <dsp:cNvSpPr/>
      </dsp:nvSpPr>
      <dsp:spPr>
        <a:xfrm>
          <a:off x="2772" y="1805172"/>
          <a:ext cx="879934" cy="879934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39CF918-2326-434C-A006-0F60DCB54A59}">
      <dsp:nvSpPr>
        <dsp:cNvPr id="0" name=""/>
        <dsp:cNvSpPr/>
      </dsp:nvSpPr>
      <dsp:spPr>
        <a:xfrm>
          <a:off x="882707" y="1802972"/>
          <a:ext cx="1319901" cy="8799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Package A v3</a:t>
          </a:r>
        </a:p>
      </dsp:txBody>
      <dsp:txXfrm>
        <a:off x="882707" y="1802972"/>
        <a:ext cx="1319901" cy="879934"/>
      </dsp:txXfrm>
    </dsp:sp>
    <dsp:sp modelId="{B3AF1DD9-5BCD-B046-9886-90873BD5A46C}">
      <dsp:nvSpPr>
        <dsp:cNvPr id="0" name=""/>
        <dsp:cNvSpPr/>
      </dsp:nvSpPr>
      <dsp:spPr>
        <a:xfrm>
          <a:off x="2422593" y="1805172"/>
          <a:ext cx="879934" cy="879934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C80117D-8415-E448-B711-58C9CFBFB941}">
      <dsp:nvSpPr>
        <dsp:cNvPr id="0" name=""/>
        <dsp:cNvSpPr/>
      </dsp:nvSpPr>
      <dsp:spPr>
        <a:xfrm>
          <a:off x="3302527" y="1802972"/>
          <a:ext cx="1319901" cy="8799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Package B v1.7</a:t>
          </a:r>
        </a:p>
      </dsp:txBody>
      <dsp:txXfrm>
        <a:off x="3302527" y="1802972"/>
        <a:ext cx="1319901" cy="879934"/>
      </dsp:txXfrm>
    </dsp:sp>
    <dsp:sp modelId="{43D97655-12B2-FD45-8DE0-E5F72F7811AC}">
      <dsp:nvSpPr>
        <dsp:cNvPr id="0" name=""/>
        <dsp:cNvSpPr/>
      </dsp:nvSpPr>
      <dsp:spPr>
        <a:xfrm>
          <a:off x="6052323" y="648058"/>
          <a:ext cx="879934" cy="879934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81AFF24-04D5-7048-B55F-390A8DC038E5}">
      <dsp:nvSpPr>
        <dsp:cNvPr id="0" name=""/>
        <dsp:cNvSpPr/>
      </dsp:nvSpPr>
      <dsp:spPr>
        <a:xfrm>
          <a:off x="6932258" y="645858"/>
          <a:ext cx="1319901" cy="8799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Package Y</a:t>
          </a:r>
        </a:p>
      </dsp:txBody>
      <dsp:txXfrm>
        <a:off x="6932258" y="645858"/>
        <a:ext cx="1319901" cy="879934"/>
      </dsp:txXfrm>
    </dsp:sp>
    <dsp:sp modelId="{D0CEB6B5-8BC1-2748-84A6-9E22C0816552}">
      <dsp:nvSpPr>
        <dsp:cNvPr id="0" name=""/>
        <dsp:cNvSpPr/>
      </dsp:nvSpPr>
      <dsp:spPr>
        <a:xfrm>
          <a:off x="4842413" y="1805172"/>
          <a:ext cx="879934" cy="879934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45F6933-5937-C143-AFA2-777E1316722B}">
      <dsp:nvSpPr>
        <dsp:cNvPr id="0" name=""/>
        <dsp:cNvSpPr/>
      </dsp:nvSpPr>
      <dsp:spPr>
        <a:xfrm>
          <a:off x="5722347" y="1802972"/>
          <a:ext cx="1319901" cy="8799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Package B v.2.1</a:t>
          </a:r>
        </a:p>
      </dsp:txBody>
      <dsp:txXfrm>
        <a:off x="5722347" y="1802972"/>
        <a:ext cx="1319901" cy="879934"/>
      </dsp:txXfrm>
    </dsp:sp>
    <dsp:sp modelId="{5389676F-073F-A141-95D2-2293EFA4416C}">
      <dsp:nvSpPr>
        <dsp:cNvPr id="0" name=""/>
        <dsp:cNvSpPr/>
      </dsp:nvSpPr>
      <dsp:spPr>
        <a:xfrm>
          <a:off x="7262233" y="1805172"/>
          <a:ext cx="879934" cy="879934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E80FCB8-2BAE-684B-81C0-34AD83BEE859}">
      <dsp:nvSpPr>
        <dsp:cNvPr id="0" name=""/>
        <dsp:cNvSpPr/>
      </dsp:nvSpPr>
      <dsp:spPr>
        <a:xfrm>
          <a:off x="8142168" y="1802972"/>
          <a:ext cx="1319901" cy="8799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Package C v1.8</a:t>
          </a:r>
        </a:p>
      </dsp:txBody>
      <dsp:txXfrm>
        <a:off x="8142168" y="1802972"/>
        <a:ext cx="1319901" cy="87993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layout/CirclePictureHierarchy">
  <dgm:title val=""/>
  <dgm:desc val=""/>
  <dgm:catLst>
    <dgm:cat type="hierarchy" pri="1750"/>
    <dgm:cat type="picture" pri="23000"/>
    <dgm:cat type="pictureconvert" pri="2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5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h" for="ch" forName="image" refType="h" fact="0.8"/>
              <dgm:constr type="w" for="ch" forName="image" refType="h" refFor="ch" refForName="image"/>
              <dgm:constr type="t" for="ch" forName="image" refType="h" fact="0.1"/>
              <dgm:constr type="l" for="ch" forName="image"/>
              <dgm:constr type="w" for="ch" forName="text" refType="w" fact="0.6"/>
              <dgm:constr type="h" for="ch" forName="text" refType="h" fact="0.8"/>
              <dgm:constr type="t" for="ch" forName="text" refType="w" fact="0.04"/>
              <dgm:constr type="l" for="ch" forName="text" refType="w" fact="0.4"/>
            </dgm:constrLst>
            <dgm:ruleLst/>
            <dgm:layoutNode name="image" styleLbl="node0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  <dgm:layoutNode name="text" styleLbl="revTx">
              <dgm:varLst>
                <dgm:chPref val="3"/>
              </dgm:varLst>
              <dgm:alg type="tx">
                <dgm:param type="parTxLTRAlign" val="l"/>
                <dgm:param type="parTxRTLAlign" val="r"/>
              </dgm:alg>
              <dgm:shape xmlns:r="http://schemas.openxmlformats.org/officeDocument/2006/relationships" type="rect" r:blip="">
                <dgm:adjLst/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image"/>
                    <dgm:param type="dstNode" val="image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h" for="ch" forName="image2" refType="h" fact="0.8"/>
                      <dgm:constr type="w" for="ch" forName="image2" refType="h" refFor="ch" refForName="image2"/>
                      <dgm:constr type="t" for="ch" forName="image2" refType="h" fact="0.1"/>
                      <dgm:constr type="l" for="ch" forName="image2"/>
                      <dgm:constr type="w" for="ch" forName="text2" refType="w" fact="0.6"/>
                      <dgm:constr type="h" for="ch" forName="text2" refType="h" fact="0.8"/>
                      <dgm:constr type="t" for="ch" forName="text2" refType="w" fact="0.04"/>
                      <dgm:constr type="l" for="ch" forName="text2" refType="w" fact="0.4"/>
                    </dgm:constrLst>
                    <dgm:ruleLst/>
                    <dgm:layoutNode name="image2">
                      <dgm:alg type="sp"/>
                      <dgm:shape xmlns:r="http://schemas.openxmlformats.org/officeDocument/2006/relationships" type="ellipse" r:blip="" blipPhldr="1">
                        <dgm:adjLst/>
                      </dgm:shape>
                      <dgm:presOf/>
                      <dgm:constrLst/>
                      <dgm:ruleLst/>
                    </dgm:layoutNode>
                    <dgm:layoutNode name="text2" styleLbl="revTx">
                      <dgm:varLst>
                        <dgm:chPref val="3"/>
                      </dgm:varLst>
                      <dgm:alg type="tx">
                        <dgm:param type="parTxLTRAlign" val="l"/>
                        <dgm:param type="parTxRTLAlign" val="r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image2"/>
                            <dgm:param type="dstNode" val="image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h" for="ch" forName="image3" refType="h" fact="0.8"/>
                              <dgm:constr type="w" for="ch" forName="image3" refType="h" refFor="ch" refForName="image3"/>
                              <dgm:constr type="t" for="ch" forName="image3" refType="h" fact="0.1"/>
                              <dgm:constr type="l" for="ch" forName="image3"/>
                              <dgm:constr type="w" for="ch" forName="text3" refType="w" fact="0.6"/>
                              <dgm:constr type="h" for="ch" forName="text3" refType="h" fact="0.8"/>
                              <dgm:constr type="t" for="ch" forName="text3" refType="w" fact="0.04"/>
                              <dgm:constr type="l" for="ch" forName="text3" refType="w" fact="0.4"/>
                            </dgm:constrLst>
                            <dgm:ruleLst/>
                            <dgm:layoutNode name="image3">
                              <dgm:alg type="sp"/>
                              <dgm:shape xmlns:r="http://schemas.openxmlformats.org/officeDocument/2006/relationships" type="ellipse" r:blip="" blipPhldr="1">
                                <dgm:adjLst/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revTx">
                              <dgm:varLst>
                                <dgm:chPref val="3"/>
                              </dgm:varLst>
                              <dgm:alg type="tx">
                                <dgm:param type="parTxLTRAlign" val="l"/>
                                <dgm:param type="parTxRTLAlign" val="r"/>
                              </dgm:alg>
                              <dgm:shape xmlns:r="http://schemas.openxmlformats.org/officeDocument/2006/relationships" type="rect" r:blip="">
                                <dgm:adjLst/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image3"/>
                                        <dgm:param type="dstNode" val="image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image4"/>
                                        <dgm:param type="dstNode" val="image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h" for="ch" forName="image4" refType="h" fact="0.8"/>
                                      <dgm:constr type="w" for="ch" forName="image4" refType="h" refFor="ch" refForName="image4"/>
                                      <dgm:constr type="t" for="ch" forName="image4" refType="h" fact="0.1"/>
                                      <dgm:constr type="l" for="ch" forName="image4"/>
                                      <dgm:constr type="w" for="ch" forName="text4" refType="w" fact="0.6"/>
                                      <dgm:constr type="h" for="ch" forName="text4" refType="h" fact="0.8"/>
                                      <dgm:constr type="t" for="ch" forName="text4" refType="w" fact="0.04"/>
                                      <dgm:constr type="l" for="ch" forName="text4" refType="w" fact="0.4"/>
                                    </dgm:constrLst>
                                    <dgm:ruleLst/>
                                    <dgm:layoutNode name="image4">
                                      <dgm:alg type="sp"/>
                                      <dgm:shape xmlns:r="http://schemas.openxmlformats.org/officeDocument/2006/relationships" type="ellipse" r:blip="" blipPhldr="1">
                                        <dgm:adjLst/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revTx">
                                      <dgm:varLst>
                                        <dgm:chPref val="3"/>
                                      </dgm:varLst>
                                      <dgm:alg type="tx">
                                        <dgm:param type="parTxLTRAlign" val="l"/>
                                        <dgm:param type="parTxRTLAlign" val="r"/>
                                      </dgm:alg>
                                      <dgm:shape xmlns:r="http://schemas.openxmlformats.org/officeDocument/2006/relationships" type="rect" r:blip="">
                                        <dgm:adjLst/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0EF964-68F3-4FC7-B58E-45E08010DE3C}" type="datetimeFigureOut">
              <a:rPr lang="en-GB" smtClean="0"/>
              <a:t>09/10/2019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48E701-A5B7-4C88-B6E1-F8B1EFB9444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38433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-Python has been described as the 'Batteries Included programming language' but beyond the core packages provided on installation, it is enormously extensible. </a:t>
            </a:r>
            <a:r>
              <a:rPr lang="en-GB" dirty="0" err="1"/>
              <a:t>PyPI</a:t>
            </a:r>
            <a:r>
              <a:rPr lang="en-GB" dirty="0"/>
              <a:t> (the most common way to install additional libraries) has over 178,000 downloadable packages. </a:t>
            </a:r>
          </a:p>
          <a:p>
            <a:endParaRPr lang="en-GB" dirty="0"/>
          </a:p>
          <a:p>
            <a:r>
              <a:rPr lang="en-GB" dirty="0"/>
              <a:t>-But many packages have chains of dependencies. High-level package X might need packages a, b, and c. And high-level package Y might need packages </a:t>
            </a:r>
            <a:r>
              <a:rPr lang="en-GB" dirty="0" err="1"/>
              <a:t>b,c</a:t>
            </a:r>
            <a:r>
              <a:rPr lang="en-GB" dirty="0"/>
              <a:t>, d and e. </a:t>
            </a:r>
          </a:p>
          <a:p>
            <a:endParaRPr lang="en-GB" dirty="0"/>
          </a:p>
          <a:p>
            <a:r>
              <a:rPr lang="en-GB" dirty="0"/>
              <a:t>-What happens if X needs package b version 2.1 and Y needs b versions 1.7? We get into a dependency hell!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936274-1E0D-3A45-A918-D9437615FB3D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23633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noProof="0" dirty="0"/>
              <a:t>Full-feature and dedicated</a:t>
            </a:r>
          </a:p>
          <a:p>
            <a:r>
              <a:rPr lang="en-GB" noProof="0" dirty="0"/>
              <a:t>Available in professional version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8E701-A5B7-4C88-B6E1-F8B1EFB94445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80446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8E701-A5B7-4C88-B6E1-F8B1EFB94445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51340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Anaconda is a suite of tools which we can download and install and use to address all of these issues. If the installation size is too much, you can install </a:t>
            </a:r>
            <a:r>
              <a:rPr lang="en-GB" dirty="0" err="1"/>
              <a:t>Miniconda</a:t>
            </a:r>
            <a:r>
              <a:rPr lang="en-GB" dirty="0"/>
              <a:t>. </a:t>
            </a:r>
          </a:p>
          <a:p>
            <a:endParaRPr lang="en-GB" dirty="0"/>
          </a:p>
          <a:p>
            <a:r>
              <a:rPr lang="en-GB" dirty="0"/>
              <a:t>Anaconda allows us to control which version of Python we are using, and manage Python packages or libraries on a per project basis, avoiding conflicts</a:t>
            </a:r>
          </a:p>
          <a:p>
            <a:endParaRPr lang="en-GB" dirty="0"/>
          </a:p>
          <a:p>
            <a:r>
              <a:rPr lang="en-GB" dirty="0"/>
              <a:t>We can create virtual environments. </a:t>
            </a:r>
          </a:p>
          <a:p>
            <a:endParaRPr lang="en-GB" dirty="0"/>
          </a:p>
          <a:p>
            <a:r>
              <a:rPr lang="en-GB" dirty="0"/>
              <a:t>The default installation also includes Jupyter Notebooks which allow us to create and execute code _in the browser_ as well as to create annotation in Markdown, all of which you can share.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936274-1E0D-3A45-A918-D9437615FB3D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56645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You can install Anaconda from https://</a:t>
            </a:r>
            <a:r>
              <a:rPr lang="en-GB" dirty="0" err="1"/>
              <a:t>www.anaconda.com</a:t>
            </a:r>
            <a:r>
              <a:rPr lang="en-GB" dirty="0"/>
              <a:t>/distribution </a:t>
            </a:r>
          </a:p>
          <a:p>
            <a:endParaRPr lang="en-GB" dirty="0"/>
          </a:p>
          <a:p>
            <a:r>
              <a:rPr lang="en-GB" dirty="0"/>
              <a:t>You can check space requirements and, if that is an issue, download the much smaller </a:t>
            </a:r>
            <a:r>
              <a:rPr lang="en-GB" dirty="0" err="1"/>
              <a:t>Miniconda</a:t>
            </a:r>
            <a:r>
              <a:rPr lang="en-GB" dirty="0"/>
              <a:t> here</a:t>
            </a:r>
          </a:p>
          <a:p>
            <a:r>
              <a:rPr lang="en-GB" dirty="0"/>
              <a:t> https://</a:t>
            </a:r>
            <a:r>
              <a:rPr lang="en-GB" dirty="0" err="1"/>
              <a:t>docs.conda.io</a:t>
            </a:r>
            <a:r>
              <a:rPr lang="en-GB" dirty="0"/>
              <a:t>/projects/</a:t>
            </a:r>
            <a:r>
              <a:rPr lang="en-GB" dirty="0" err="1"/>
              <a:t>conda</a:t>
            </a:r>
            <a:r>
              <a:rPr lang="en-GB" dirty="0"/>
              <a:t>/</a:t>
            </a:r>
            <a:r>
              <a:rPr lang="en-GB" dirty="0" err="1"/>
              <a:t>en</a:t>
            </a:r>
            <a:r>
              <a:rPr lang="en-GB" dirty="0"/>
              <a:t>/latest/user-guide/install/</a:t>
            </a:r>
          </a:p>
          <a:p>
            <a:endParaRPr lang="en-GB" dirty="0"/>
          </a:p>
          <a:p>
            <a:r>
              <a:rPr lang="en-GB" dirty="0"/>
              <a:t>This will install the core of the Anaconda system. </a:t>
            </a:r>
          </a:p>
          <a:p>
            <a:endParaRPr lang="en-GB" dirty="0"/>
          </a:p>
          <a:p>
            <a:r>
              <a:rPr lang="en-GB" dirty="0"/>
              <a:t>Once you have </a:t>
            </a:r>
            <a:r>
              <a:rPr lang="en-GB" dirty="0" err="1"/>
              <a:t>Miniconda</a:t>
            </a:r>
            <a:r>
              <a:rPr lang="en-GB" dirty="0"/>
              <a:t> installed to add Jupyter Notebooks,  in the Terminal run </a:t>
            </a:r>
          </a:p>
          <a:p>
            <a:endParaRPr lang="en-GB" dirty="0"/>
          </a:p>
          <a:p>
            <a:r>
              <a:rPr lang="en-GB" dirty="0"/>
              <a:t>&gt;&gt; </a:t>
            </a:r>
            <a:r>
              <a:rPr lang="en-GB" dirty="0" err="1"/>
              <a:t>conda</a:t>
            </a:r>
            <a:r>
              <a:rPr lang="en-GB" dirty="0"/>
              <a:t> install </a:t>
            </a:r>
            <a:r>
              <a:rPr lang="en-GB" dirty="0" err="1"/>
              <a:t>jupyter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936274-1E0D-3A45-A918-D9437615FB3D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72802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I have some suggested good practice. </a:t>
            </a:r>
          </a:p>
          <a:p>
            <a:endParaRPr lang="en-GB" dirty="0"/>
          </a:p>
          <a:p>
            <a:r>
              <a:rPr lang="en-GB" dirty="0"/>
              <a:t>Have a home directory for your projects. Always work in there, creating a new directory for each project. 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936274-1E0D-3A45-A918-D9437615FB3D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383924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Get used to the Terminal / bash shell. Learn the basic commands. </a:t>
            </a:r>
          </a:p>
          <a:p>
            <a:endParaRPr lang="en-GB" dirty="0"/>
          </a:p>
          <a:p>
            <a:r>
              <a:rPr lang="en-GB" dirty="0"/>
              <a:t>For every project in which you are using Python and library packages, create a directory and a matching virtual environment. When working on that project </a:t>
            </a:r>
          </a:p>
          <a:p>
            <a:r>
              <a:rPr lang="en-GB" dirty="0"/>
              <a:t>- move into the project directory</a:t>
            </a:r>
          </a:p>
          <a:p>
            <a:r>
              <a:rPr lang="en-GB" dirty="0"/>
              <a:t>- activate the virtual environment</a:t>
            </a:r>
          </a:p>
          <a:p>
            <a:pPr marL="171450" indent="-171450">
              <a:buFontTx/>
              <a:buChar char="-"/>
            </a:pPr>
            <a:r>
              <a:rPr lang="en-GB" dirty="0"/>
              <a:t>run Jupyter Notebooks (if you are using that)</a:t>
            </a:r>
          </a:p>
          <a:p>
            <a:pPr marL="171450" indent="-171450">
              <a:buFontTx/>
              <a:buChar char="-"/>
            </a:pPr>
            <a:endParaRPr lang="en-GB" dirty="0"/>
          </a:p>
          <a:p>
            <a:pPr marL="171450" indent="-171450">
              <a:buFontTx/>
              <a:buChar char="-"/>
            </a:pPr>
            <a:r>
              <a:rPr lang="en-GB" dirty="0"/>
              <a:t>By keeping the names the same you can ensure that your project has the libraries it needs installed</a:t>
            </a:r>
          </a:p>
          <a:p>
            <a:pPr marL="171450" indent="-171450">
              <a:buFontTx/>
              <a:buChar char="-"/>
            </a:pPr>
            <a:endParaRPr lang="en-GB" dirty="0"/>
          </a:p>
          <a:p>
            <a:pPr marL="171450" indent="-171450">
              <a:buFontTx/>
              <a:buChar char="-"/>
            </a:pPr>
            <a:r>
              <a:rPr lang="en-GB" dirty="0"/>
              <a:t>I will demonstrate this in a moment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936274-1E0D-3A45-A918-D9437615FB3D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93122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53D4B5-7373-4C02-8D76-2D0D0E799E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C0CBD9-5468-47FD-8A3D-D4CBE707E1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4CE06A-6364-4CE3-9399-7B2EA52514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7BB2E-978F-4599-80B5-3467355D70F8}" type="datetimeFigureOut">
              <a:rPr lang="en-GB" smtClean="0"/>
              <a:t>09/10/2019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E2564C-D782-48EE-9154-56D71915EB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0AE401-FA61-4FFB-8CCC-E543CE2118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99B671-3BE9-4D4F-9C7A-AB30D35826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10919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ED9545-4D0A-45CF-8123-0EF22C629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4694797-433E-429C-8A2B-FF7054FD6D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FBB3D6-D677-4CC0-87A8-CE78ADAE40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7BB2E-978F-4599-80B5-3467355D70F8}" type="datetimeFigureOut">
              <a:rPr lang="en-GB" smtClean="0"/>
              <a:t>09/10/2019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BCA12C-BDFD-49B4-8BD6-F91B509AE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422352-2033-43A3-97E3-92F14DD7BE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99B671-3BE9-4D4F-9C7A-AB30D35826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73904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AFCBA6D-DFC0-40C3-8AB7-CE68D755D13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BB5D9F7-BB41-4336-B5CE-B4E369EBBF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A6D2B1-095E-4D61-9F09-C645401707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7BB2E-978F-4599-80B5-3467355D70F8}" type="datetimeFigureOut">
              <a:rPr lang="en-GB" smtClean="0"/>
              <a:t>09/10/2019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7018E1-C601-43A3-B3D5-F37BC0170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239A31-FBD2-48C0-9A3C-C503E8B94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99B671-3BE9-4D4F-9C7A-AB30D35826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60674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3005C-9E6E-43A1-9866-100BA11028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6E5E31-7F17-4250-A2AA-905734F696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2E5E3D-3D17-4DDE-9F00-B8AAB515E4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7BB2E-978F-4599-80B5-3467355D70F8}" type="datetimeFigureOut">
              <a:rPr lang="en-GB" smtClean="0"/>
              <a:t>09/10/2019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A226E5-75BF-4309-AF6C-574458FD99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A1A01B-42A8-41C7-A1D4-5F8B341B3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99B671-3BE9-4D4F-9C7A-AB30D35826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56322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4FA30E-D5E1-41C9-AF98-FF296FA776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024118-8E70-4AA0-A9AE-2EDC8B2D27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F7E280-4FFC-4192-B0DC-9180C57DB6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7BB2E-978F-4599-80B5-3467355D70F8}" type="datetimeFigureOut">
              <a:rPr lang="en-GB" smtClean="0"/>
              <a:t>09/10/2019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DF56E2-5856-49EE-805D-348297C7C8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F67260-D009-4F47-94C6-7211268A6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99B671-3BE9-4D4F-9C7A-AB30D35826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86252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F88915-2547-43A0-9DCB-06DE1224BD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7DC7F9-C41F-4B8F-8DD8-9524CDF675D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A1EEF7-2731-4773-839D-3C8BE22547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2BD178-EEB6-4784-B48C-FC862C6B80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7BB2E-978F-4599-80B5-3467355D70F8}" type="datetimeFigureOut">
              <a:rPr lang="en-GB" smtClean="0"/>
              <a:t>09/10/2019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E73453-1FD5-4701-9342-5E8B6A8DC0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B2299A-6290-4C8D-A649-64D52B390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99B671-3BE9-4D4F-9C7A-AB30D35826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46092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67C1F8-4F76-446C-A2D5-F55B710C0F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807C22-2997-4284-84D9-A81FB16DEC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847E17-D39A-4046-966E-B2EA75D5C9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137309C-4199-4337-8B98-DFC0BBA4EF1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B875194-DCCA-4516-B862-AE303A9085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3B84DB2-2379-4FE4-82DC-6F08BA3A84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7BB2E-978F-4599-80B5-3467355D70F8}" type="datetimeFigureOut">
              <a:rPr lang="en-GB" smtClean="0"/>
              <a:t>09/10/2019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D9C7B67-FF77-4252-A6BE-771BD8EA08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4D98A86-00E0-4BCC-B5D6-971AA6902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99B671-3BE9-4D4F-9C7A-AB30D35826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0926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22F60-541D-45EF-9B5A-01562CF69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F306C20-242A-4219-AF01-DDE5946DDF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7BB2E-978F-4599-80B5-3467355D70F8}" type="datetimeFigureOut">
              <a:rPr lang="en-GB" smtClean="0"/>
              <a:t>09/10/2019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8116D7-8A85-4281-A845-CE79C626B6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255305-D63F-4D4D-B441-EB2E06EDC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99B671-3BE9-4D4F-9C7A-AB30D35826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40514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587E7F-E82C-461A-BD13-346C9E415F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7BB2E-978F-4599-80B5-3467355D70F8}" type="datetimeFigureOut">
              <a:rPr lang="en-GB" smtClean="0"/>
              <a:t>09/10/2019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2479A31-40C3-45B5-859F-2FD53BFDB9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7546ED-3711-4C8F-8647-76F98E55AA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99B671-3BE9-4D4F-9C7A-AB30D35826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21577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C5FE50-EC3A-4EC0-B2FE-DCCCF809B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8EF12E-829B-4CFC-9565-87B294D943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ACEAED-5DC2-4D53-9172-C69F4B85D5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A13578-4F51-4662-B8CE-F09ADA5C41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7BB2E-978F-4599-80B5-3467355D70F8}" type="datetimeFigureOut">
              <a:rPr lang="en-GB" smtClean="0"/>
              <a:t>09/10/2019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C627CE-65B9-4DDE-A251-837A9DB30D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EBFD79-3207-405B-9A82-EC7D8F4AF2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99B671-3BE9-4D4F-9C7A-AB30D35826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65856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CA34A-A39C-47D1-A0F3-AF5AA315F0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0257E8-5B10-4C6D-A581-1D3F1D0CC06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5A00DA-8A01-41D8-8430-1FE3319832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65383C-1B0B-4930-B310-6FDCBFA569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7BB2E-978F-4599-80B5-3467355D70F8}" type="datetimeFigureOut">
              <a:rPr lang="en-GB" smtClean="0"/>
              <a:t>09/10/2019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6E9585-6322-4DB3-BE04-785A147DB7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2A341C-CCF9-47A4-BBA9-A4F4F89097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99B671-3BE9-4D4F-9C7A-AB30D35826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04845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902253E-4365-4F33-AC6C-C83DE9285A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292B09-DDF6-4D4D-8F87-3DFFDEB5D9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A6464A-DE96-432B-9CAA-3FFF1D69150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27BB2E-978F-4599-80B5-3467355D70F8}" type="datetimeFigureOut">
              <a:rPr lang="en-GB" smtClean="0"/>
              <a:t>09/10/2019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389E62-FD26-4E09-8BEB-964CB4EB6A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8717E3-C2E8-4683-A3B7-531F384C1F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99B671-3BE9-4D4F-9C7A-AB30D35826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06192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jpg"/><Relationship Id="rId7" Type="http://schemas.openxmlformats.org/officeDocument/2006/relationships/image" Target="../media/image6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jpg"/><Relationship Id="rId9" Type="http://schemas.openxmlformats.org/officeDocument/2006/relationships/image" Target="../media/image8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hyperlink" Target="https://www.tiobe.com/tiobe-index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hyperlink" Target="https://insights.stackoverflow.com/survey/2019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hyperlink" Target="https://spectrum.ieee.org/at-work/innovation/the-2018-top-programming-languages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hyperlink" Target="https://medium.freecodecamp.org/best-programming-languages-to-learn-in-2018-ultimate-guide-bfc93e615b35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realpython.com/python-ides-code-editors-guide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webp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webp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webp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webp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webp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web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webp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datacamp.com/community/blog/why-your-company-needs-python-for-business-analytics" TargetMode="Externa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naconda.com/distribution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jpg"/><Relationship Id="rId5" Type="http://schemas.openxmlformats.org/officeDocument/2006/relationships/image" Target="../media/image35.png"/><Relationship Id="rId4" Type="http://schemas.openxmlformats.org/officeDocument/2006/relationships/hyperlink" Target="https://docs.conda.io/projects/conda/en/latest/user-guide/install/" TargetMode="Externa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foworld.com/article/3193969/10-unix-commands-every-mac-and-linux-user-should-know.html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lemoda.net/windows/windows2unix/windows2unix.html" TargetMode="Externa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mailto:c.moreno-garcia@rgu.ac.uk" TargetMode="Externa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9F0CE731-3D5B-4DA8-87C6-C5DE0ACA4C1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31" r="41092"/>
          <a:stretch/>
        </p:blipFill>
        <p:spPr>
          <a:xfrm>
            <a:off x="5630386" y="398531"/>
            <a:ext cx="3142695" cy="576942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7E6A2ED-5272-43BD-9882-32C4250A21D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52"/>
          <a:stretch/>
        </p:blipFill>
        <p:spPr>
          <a:xfrm rot="5400000">
            <a:off x="-387675" y="1907911"/>
            <a:ext cx="4385568" cy="32453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FC22323-0AE5-40F9-BB9B-1AD24594B04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21"/>
          <a:stretch/>
        </p:blipFill>
        <p:spPr>
          <a:xfrm rot="5400000">
            <a:off x="7395421" y="2230784"/>
            <a:ext cx="5649581" cy="324530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A00E389-0CB0-4B72-B378-846DA489252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62" r="37379"/>
          <a:stretch/>
        </p:blipFill>
        <p:spPr>
          <a:xfrm>
            <a:off x="2144725" y="684034"/>
            <a:ext cx="4128116" cy="576942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954EE8A-9F2E-433C-99A6-3A33CBB2CAB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86"/>
          <a:stretch/>
        </p:blipFill>
        <p:spPr>
          <a:xfrm rot="5400000">
            <a:off x="3660854" y="2204487"/>
            <a:ext cx="5987988" cy="324530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0FA62AF-4ECD-4D33-A753-C51FFB47AAA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739191" y="2551715"/>
            <a:ext cx="5390475" cy="255085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F5E7BCF-AE72-467A-BA5C-8387AB567C8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714029" y="1857652"/>
            <a:ext cx="6641166" cy="314269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638D007-02F3-47F6-8175-5ACA60622571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636"/>
          <a:stretch/>
        </p:blipFill>
        <p:spPr>
          <a:xfrm>
            <a:off x="2721006" y="942425"/>
            <a:ext cx="6749988" cy="57694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A6D1927-D984-4E82-867A-B219B1EDE3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0" y="135485"/>
            <a:ext cx="10668000" cy="790221"/>
          </a:xfrm>
        </p:spPr>
        <p:txBody>
          <a:bodyPr>
            <a:normAutofit fontScale="90000"/>
          </a:bodyPr>
          <a:lstStyle/>
          <a:p>
            <a:r>
              <a:rPr lang="es-ES" dirty="0"/>
              <a:t>PYTHON 101: DEFINING THE ZOO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86006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F86FCA-E2E3-4391-88DE-580894D0F6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5458" y="263953"/>
            <a:ext cx="10515600" cy="4351338"/>
          </a:xfrm>
        </p:spPr>
        <p:txBody>
          <a:bodyPr/>
          <a:lstStyle/>
          <a:p>
            <a:r>
              <a:rPr lang="en-GB" dirty="0"/>
              <a:t>Python is the third most popular programming language according to the </a:t>
            </a:r>
            <a:r>
              <a:rPr lang="en-GB" dirty="0">
                <a:hlinkClick r:id="rId2"/>
              </a:rPr>
              <a:t>TIOBE</a:t>
            </a:r>
            <a:r>
              <a:rPr lang="en-GB" dirty="0"/>
              <a:t> index, being the fastest growing one in this rubric for the current year.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E03C3F-42E2-4DDD-99AB-0E116C2DD3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7470" y="2201538"/>
            <a:ext cx="6957060" cy="34823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1E64145-83E2-4076-9161-AA52E14ADE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4268" y="2239638"/>
            <a:ext cx="6941820" cy="3406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597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F86FCA-E2E3-4391-88DE-580894D0F6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5458" y="263953"/>
            <a:ext cx="10515600" cy="4351338"/>
          </a:xfrm>
        </p:spPr>
        <p:txBody>
          <a:bodyPr/>
          <a:lstStyle/>
          <a:p>
            <a:r>
              <a:rPr lang="en-GB" dirty="0"/>
              <a:t>According to the 2019 developer survey run by </a:t>
            </a:r>
            <a:r>
              <a:rPr lang="en-GB" dirty="0">
                <a:hlinkClick r:id="rId2"/>
              </a:rPr>
              <a:t>Stack overflow</a:t>
            </a:r>
            <a:r>
              <a:rPr lang="en-GB" dirty="0"/>
              <a:t>, Python is the 4th most popular programming language in the world, both for general public and for professional developers.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280487-795A-4717-90D5-E158282003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188" y="1726055"/>
            <a:ext cx="3927625" cy="5004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BE2B3E6-1BF5-41AF-8005-B632B894D9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298" y="1726055"/>
            <a:ext cx="3770891" cy="5004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98ABA5E-0F85-4219-9A41-7BB55E8B74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7053" y="1726055"/>
            <a:ext cx="3774947" cy="50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913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F86FCA-E2E3-4391-88DE-580894D0F6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5458" y="263953"/>
            <a:ext cx="10515600" cy="4351338"/>
          </a:xfrm>
        </p:spPr>
        <p:txBody>
          <a:bodyPr/>
          <a:lstStyle/>
          <a:p>
            <a:r>
              <a:rPr lang="en-GB" dirty="0"/>
              <a:t>Python is currently the best ranked programming language according to the Institute of Electrical and Electronics Engineers </a:t>
            </a:r>
            <a:r>
              <a:rPr lang="en-GB" dirty="0">
                <a:hlinkClick r:id="rId2"/>
              </a:rPr>
              <a:t>(IEEE)</a:t>
            </a:r>
            <a:r>
              <a:rPr lang="en-GB" dirty="0"/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462EB6-9B89-4BE9-8305-DE7A7FCA20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5410" y="1196041"/>
            <a:ext cx="9441180" cy="5554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1765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F86FCA-E2E3-4391-88DE-580894D0F6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5458" y="263953"/>
            <a:ext cx="10515600" cy="4351338"/>
          </a:xfrm>
        </p:spPr>
        <p:txBody>
          <a:bodyPr/>
          <a:lstStyle/>
          <a:p>
            <a:r>
              <a:rPr lang="en-GB" dirty="0"/>
              <a:t>Python is currently the language with the fastest growing rate of interest by employers according to </a:t>
            </a:r>
            <a:r>
              <a:rPr lang="en-GB" dirty="0">
                <a:hlinkClick r:id="rId2"/>
              </a:rPr>
              <a:t>Google Trends</a:t>
            </a:r>
            <a:r>
              <a:rPr lang="en-GB" dirty="0"/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76D196-C1F2-4D18-B094-ACC05A187A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5937" y="1296792"/>
            <a:ext cx="8620125" cy="508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8609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F86FCA-E2E3-4391-88DE-580894D0F6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5458" y="263953"/>
            <a:ext cx="10515600" cy="4351338"/>
          </a:xfrm>
        </p:spPr>
        <p:txBody>
          <a:bodyPr/>
          <a:lstStyle/>
          <a:p>
            <a:r>
              <a:rPr lang="en-GB" dirty="0"/>
              <a:t>It is the 12th best paid language, but one of the fastest to adopt.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6844BD-2DFB-4519-A653-B3983DF033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383" y="1406532"/>
            <a:ext cx="3969863" cy="496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1830DC7-DD02-4432-BBEE-3A695F4BC3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4062" y="1374709"/>
            <a:ext cx="6562177" cy="5219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700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F86FCA-E2E3-4391-88DE-580894D0F6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5458" y="263953"/>
            <a:ext cx="10515600" cy="4351338"/>
          </a:xfrm>
        </p:spPr>
        <p:txBody>
          <a:bodyPr/>
          <a:lstStyle/>
          <a:p>
            <a:r>
              <a:rPr lang="en-GB" dirty="0"/>
              <a:t>It promotes gender equality! (in a way…)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79C43EA-DB94-4999-A7A3-6FC82F3470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0760" y="926954"/>
            <a:ext cx="8410479" cy="5931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8766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4B89E9-C6FA-4B33-860E-9B60052F0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does it look like?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3EB3BB-B5A8-4C6B-B97A-FBADC65E1B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/>
          <a:p>
            <a:r>
              <a:rPr lang="en-GB" dirty="0"/>
              <a:t>Let’s open the terminal/prompt</a:t>
            </a:r>
          </a:p>
        </p:txBody>
      </p:sp>
    </p:spTree>
    <p:extLst>
      <p:ext uri="{BB962C8B-B14F-4D97-AF65-F5344CB8AC3E}">
        <p14:creationId xmlns:p14="http://schemas.microsoft.com/office/powerpoint/2010/main" val="13785420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ABCE97-594F-4BF0-AC71-32AD7EE79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004" y="231561"/>
            <a:ext cx="10515600" cy="1325563"/>
          </a:xfrm>
        </p:spPr>
        <p:txBody>
          <a:bodyPr/>
          <a:lstStyle/>
          <a:p>
            <a:r>
              <a:rPr lang="en-GB" dirty="0"/>
              <a:t>Python 2 or 3?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974439-8C6C-48A8-8A91-B1D954E199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004" y="2031109"/>
            <a:ext cx="11691991" cy="4351338"/>
          </a:xfrm>
        </p:spPr>
        <p:txBody>
          <a:bodyPr/>
          <a:lstStyle/>
          <a:p>
            <a:r>
              <a:rPr lang="en-GB" dirty="0"/>
              <a:t>UNIX-based OS (MacOS, Ubuntu, etc…) sometimes come with a pre-loaded version of Python 2.</a:t>
            </a:r>
          </a:p>
          <a:p>
            <a:endParaRPr lang="en-GB" dirty="0"/>
          </a:p>
          <a:p>
            <a:r>
              <a:rPr lang="en-GB" dirty="0"/>
              <a:t>Co-existed for &gt;10 years, but Python 2 Will be discontinued from Jan 2020.</a:t>
            </a:r>
          </a:p>
          <a:p>
            <a:endParaRPr lang="en-GB" dirty="0"/>
          </a:p>
          <a:p>
            <a:r>
              <a:rPr lang="en-GB" dirty="0"/>
              <a:t>Most packages not supported by Python 2</a:t>
            </a:r>
          </a:p>
          <a:p>
            <a:pPr lvl="1"/>
            <a:r>
              <a:rPr lang="en-GB" dirty="0"/>
              <a:t>make sure Python 3 is the main one in your PC.</a:t>
            </a:r>
          </a:p>
        </p:txBody>
      </p:sp>
    </p:spTree>
    <p:extLst>
      <p:ext uri="{BB962C8B-B14F-4D97-AF65-F5344CB8AC3E}">
        <p14:creationId xmlns:p14="http://schemas.microsoft.com/office/powerpoint/2010/main" val="32774819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80E026-F09D-1348-BBE8-27BC094C12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025"/>
            <a:ext cx="10515600" cy="727621"/>
          </a:xfrm>
        </p:spPr>
        <p:txBody>
          <a:bodyPr/>
          <a:lstStyle/>
          <a:p>
            <a:r>
              <a:rPr lang="en-GB" dirty="0"/>
              <a:t>Package management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5E1094-C151-2D46-83C7-4A305C9F82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8447" y="1157715"/>
            <a:ext cx="7140761" cy="2271285"/>
          </a:xfrm>
        </p:spPr>
        <p:txBody>
          <a:bodyPr>
            <a:normAutofit/>
          </a:bodyPr>
          <a:lstStyle/>
          <a:p>
            <a:r>
              <a:rPr lang="en-GB" dirty="0"/>
              <a:t>'Batteries Included programming language’. </a:t>
            </a:r>
          </a:p>
          <a:p>
            <a:r>
              <a:rPr lang="en-GB" dirty="0" err="1"/>
              <a:t>PyPI</a:t>
            </a:r>
            <a:r>
              <a:rPr lang="en-GB" dirty="0"/>
              <a:t> (Python Package Index) has 178,000+ downloadable packages. </a:t>
            </a:r>
          </a:p>
          <a:p>
            <a:r>
              <a:rPr lang="en-GB" dirty="0"/>
              <a:t>What about library dependencies? 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9419D60B-A6B6-2442-B141-FA3D2356B61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25598517"/>
              </p:ext>
            </p:extLst>
          </p:nvPr>
        </p:nvGraphicFramePr>
        <p:xfrm>
          <a:off x="1511265" y="3303158"/>
          <a:ext cx="9464843" cy="33309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2A2A114F-ABAA-5045-BD4F-833522EAE509}"/>
              </a:ext>
            </a:extLst>
          </p:cNvPr>
          <p:cNvSpPr/>
          <p:nvPr/>
        </p:nvSpPr>
        <p:spPr>
          <a:xfrm>
            <a:off x="3864343" y="5041355"/>
            <a:ext cx="4593857" cy="1180699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068DC16-F9AB-4194-B655-515135485AB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818" y="1157715"/>
            <a:ext cx="3674615" cy="1572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956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  <p:bldP spid="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D6FA1C-E0E3-4196-9DFB-D5F7FA0227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733" y="231783"/>
            <a:ext cx="10515600" cy="806129"/>
          </a:xfrm>
        </p:spPr>
        <p:txBody>
          <a:bodyPr/>
          <a:lstStyle/>
          <a:p>
            <a:r>
              <a:rPr lang="en-GB" dirty="0"/>
              <a:t>IDEs and Text Editors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C7A6E4-9243-490E-9CEA-DC5A0BCBAB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733" y="1404385"/>
            <a:ext cx="11737369" cy="4351338"/>
          </a:xfrm>
        </p:spPr>
        <p:txBody>
          <a:bodyPr/>
          <a:lstStyle/>
          <a:p>
            <a:r>
              <a:rPr lang="en-GB" dirty="0"/>
              <a:t>IDE (Integrated Development Environment): Program dedicated to SW Development.</a:t>
            </a:r>
          </a:p>
          <a:p>
            <a:r>
              <a:rPr lang="en-GB" dirty="0"/>
              <a:t>IDEs may support different languages, others are Python-bound.</a:t>
            </a:r>
          </a:p>
          <a:p>
            <a:r>
              <a:rPr lang="en-GB" dirty="0"/>
              <a:t>Requirements:</a:t>
            </a:r>
          </a:p>
          <a:p>
            <a:pPr lvl="1"/>
            <a:r>
              <a:rPr lang="en-GB" dirty="0"/>
              <a:t>Save and reload code</a:t>
            </a:r>
          </a:p>
          <a:p>
            <a:pPr lvl="1"/>
            <a:r>
              <a:rPr lang="en-GB" dirty="0"/>
              <a:t>Run code within the environment (run code within)</a:t>
            </a:r>
          </a:p>
          <a:p>
            <a:pPr lvl="1"/>
            <a:r>
              <a:rPr lang="en-GB" dirty="0"/>
              <a:t>Debugging Support</a:t>
            </a:r>
          </a:p>
          <a:p>
            <a:pPr lvl="1"/>
            <a:r>
              <a:rPr lang="en-GB" dirty="0"/>
              <a:t>Syntax highlight</a:t>
            </a:r>
          </a:p>
          <a:p>
            <a:pPr lvl="1"/>
            <a:r>
              <a:rPr lang="en-GB" dirty="0"/>
              <a:t>Automatic formatting (indents)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E8BF6A4-BCD5-498A-81B3-3D15BD7B7FF8}"/>
              </a:ext>
            </a:extLst>
          </p:cNvPr>
          <p:cNvSpPr/>
          <p:nvPr/>
        </p:nvSpPr>
        <p:spPr>
          <a:xfrm>
            <a:off x="0" y="6488668"/>
            <a:ext cx="434362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dirty="0">
                <a:hlinkClick r:id="rId2"/>
              </a:rPr>
              <a:t>https://realpython.com/python-ides-code-editors-guide/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25889214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FA557-C713-4E98-8E7B-E60B97F24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831" y="276348"/>
            <a:ext cx="10515600" cy="1325563"/>
          </a:xfrm>
        </p:spPr>
        <p:txBody>
          <a:bodyPr/>
          <a:lstStyle/>
          <a:p>
            <a:r>
              <a:rPr lang="en-GB" dirty="0"/>
              <a:t>What is Python?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E5F9184-099A-4A07-B068-571E418DFD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1931" y="1234281"/>
            <a:ext cx="1905000" cy="1905000"/>
          </a:xfr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7A125E5-1DE0-417F-BDFC-A9D0053EAB98}"/>
              </a:ext>
            </a:extLst>
          </p:cNvPr>
          <p:cNvSpPr txBox="1">
            <a:spLocks/>
          </p:cNvSpPr>
          <p:nvPr/>
        </p:nvSpPr>
        <p:spPr>
          <a:xfrm>
            <a:off x="243026" y="1601911"/>
            <a:ext cx="9163864" cy="49797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Widely used high-level, interpreted, dynamic programming language.</a:t>
            </a:r>
          </a:p>
          <a:p>
            <a:endParaRPr lang="en-GB" dirty="0"/>
          </a:p>
          <a:p>
            <a:r>
              <a:rPr lang="en-GB" dirty="0"/>
              <a:t>Emphasizes code readability.</a:t>
            </a:r>
          </a:p>
          <a:p>
            <a:endParaRPr lang="en-GB" dirty="0"/>
          </a:p>
          <a:p>
            <a:r>
              <a:rPr lang="en-GB" dirty="0"/>
              <a:t>Syntax focused on expressing things in fewer lines.</a:t>
            </a:r>
          </a:p>
          <a:p>
            <a:endParaRPr lang="en-GB" dirty="0"/>
          </a:p>
          <a:p>
            <a:r>
              <a:rPr lang="en-GB" dirty="0"/>
              <a:t>Similar to R and </a:t>
            </a:r>
            <a:r>
              <a:rPr lang="en-GB" dirty="0" err="1"/>
              <a:t>Matlab</a:t>
            </a:r>
            <a:r>
              <a:rPr lang="en-GB" dirty="0"/>
              <a:t>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34830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DCC86-E83B-45A4-82E8-C8C30682F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Python Shell/IDLE</a:t>
            </a:r>
            <a:endParaRPr lang="en-GB" dirty="0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330A5735-5354-4978-BA25-EF9B29C46C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24263014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6C7FC-529B-47CB-B74D-75394E9D64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Eclipse + </a:t>
            </a:r>
            <a:r>
              <a:rPr lang="es-ES" dirty="0" err="1"/>
              <a:t>PyDev</a:t>
            </a:r>
            <a:endParaRPr lang="en-GB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061726C-3394-4378-83A3-74191A68F1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1770" y="1825625"/>
            <a:ext cx="6288459" cy="4351338"/>
          </a:xfrm>
        </p:spPr>
      </p:pic>
    </p:spTree>
    <p:extLst>
      <p:ext uri="{BB962C8B-B14F-4D97-AF65-F5344CB8AC3E}">
        <p14:creationId xmlns:p14="http://schemas.microsoft.com/office/powerpoint/2010/main" val="35075292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9848ED-FC44-4BE0-A29C-E01110C47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Sublime</a:t>
            </a:r>
            <a:endParaRPr lang="en-GB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93D6D54-8E73-4665-BC67-76172F9438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3186" y="1825625"/>
            <a:ext cx="6825628" cy="4351338"/>
          </a:xfrm>
        </p:spPr>
      </p:pic>
    </p:spTree>
    <p:extLst>
      <p:ext uri="{BB962C8B-B14F-4D97-AF65-F5344CB8AC3E}">
        <p14:creationId xmlns:p14="http://schemas.microsoft.com/office/powerpoint/2010/main" val="355470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9B4EB7-D91F-4B10-AD82-CCD1CA5E87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Atom</a:t>
            </a:r>
            <a:endParaRPr lang="en-GB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C7C7510-3ADA-4EE5-BA2C-961923C032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721" y="1825625"/>
            <a:ext cx="6096558" cy="4351338"/>
          </a:xfrm>
        </p:spPr>
      </p:pic>
    </p:spTree>
    <p:extLst>
      <p:ext uri="{BB962C8B-B14F-4D97-AF65-F5344CB8AC3E}">
        <p14:creationId xmlns:p14="http://schemas.microsoft.com/office/powerpoint/2010/main" val="5369799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1C0FA3-D9E0-4B53-A113-28DFBABF65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Vim</a:t>
            </a:r>
            <a:endParaRPr lang="en-GB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59A3E3E-2B2D-4307-8F34-5353DC1E2F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2639" y="1825625"/>
            <a:ext cx="6946722" cy="4351338"/>
          </a:xfrm>
        </p:spPr>
      </p:pic>
    </p:spTree>
    <p:extLst>
      <p:ext uri="{BB962C8B-B14F-4D97-AF65-F5344CB8AC3E}">
        <p14:creationId xmlns:p14="http://schemas.microsoft.com/office/powerpoint/2010/main" val="23701892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DB4809-7883-455B-83DA-5AEEDA1232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Visual Studio</a:t>
            </a:r>
            <a:endParaRPr lang="en-GB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8139CBE-187C-4048-B877-40D1FDB3C8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2725" y="1825625"/>
            <a:ext cx="6646549" cy="4351338"/>
          </a:xfrm>
        </p:spPr>
      </p:pic>
    </p:spTree>
    <p:extLst>
      <p:ext uri="{BB962C8B-B14F-4D97-AF65-F5344CB8AC3E}">
        <p14:creationId xmlns:p14="http://schemas.microsoft.com/office/powerpoint/2010/main" val="16062209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243EC1-67D7-4549-B878-347685A07B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184" y="292896"/>
            <a:ext cx="10515600" cy="1325563"/>
          </a:xfrm>
        </p:spPr>
        <p:txBody>
          <a:bodyPr/>
          <a:lstStyle/>
          <a:p>
            <a:r>
              <a:rPr lang="es-ES" dirty="0" err="1"/>
              <a:t>PyCharm</a:t>
            </a:r>
            <a:endParaRPr lang="en-GB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A5A23CA-A14B-44D0-8EE8-6FCEED7281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5602" y="1352424"/>
            <a:ext cx="6740796" cy="5163919"/>
          </a:xfrm>
        </p:spPr>
      </p:pic>
    </p:spTree>
    <p:extLst>
      <p:ext uri="{BB962C8B-B14F-4D97-AF65-F5344CB8AC3E}">
        <p14:creationId xmlns:p14="http://schemas.microsoft.com/office/powerpoint/2010/main" val="7059170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90D86-1449-4BA7-BD27-A54E2C1D7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Spyder</a:t>
            </a:r>
            <a:endParaRPr lang="en-GB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EC2BB1F-5A56-4FF7-BE54-A3825F03FB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8805" y="1825625"/>
            <a:ext cx="6374390" cy="4351338"/>
          </a:xfrm>
        </p:spPr>
      </p:pic>
    </p:spTree>
    <p:extLst>
      <p:ext uri="{BB962C8B-B14F-4D97-AF65-F5344CB8AC3E}">
        <p14:creationId xmlns:p14="http://schemas.microsoft.com/office/powerpoint/2010/main" val="41851746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B7761A-3CCA-40FB-87C7-C17197015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Jupyter</a:t>
            </a:r>
            <a:r>
              <a:rPr lang="es-ES" dirty="0"/>
              <a:t> Notebook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4ADFC9-97B3-4767-81B7-C9DFB7D669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351270" cy="4351338"/>
          </a:xfrm>
        </p:spPr>
        <p:txBody>
          <a:bodyPr>
            <a:normAutofit lnSpcReduction="10000"/>
          </a:bodyPr>
          <a:lstStyle/>
          <a:p>
            <a:r>
              <a:rPr lang="en-GB" dirty="0"/>
              <a:t>Web application.</a:t>
            </a:r>
          </a:p>
          <a:p>
            <a:endParaRPr lang="en-GB" dirty="0"/>
          </a:p>
          <a:p>
            <a:r>
              <a:rPr lang="en-GB" dirty="0"/>
              <a:t>Allows to create docs that contain live Python code.</a:t>
            </a:r>
          </a:p>
          <a:p>
            <a:endParaRPr lang="en-GB" dirty="0"/>
          </a:p>
          <a:p>
            <a:r>
              <a:rPr lang="en-GB" dirty="0"/>
              <a:t>Ideal to present and share your work</a:t>
            </a:r>
          </a:p>
          <a:p>
            <a:pPr lvl="1"/>
            <a:r>
              <a:rPr lang="en-GB" dirty="0"/>
              <a:t>Lecture/Laboratory examples</a:t>
            </a:r>
          </a:p>
          <a:p>
            <a:endParaRPr lang="en-GB" dirty="0"/>
          </a:p>
          <a:p>
            <a:r>
              <a:rPr lang="en-GB" dirty="0"/>
              <a:t>Works with Google’s </a:t>
            </a:r>
            <a:r>
              <a:rPr lang="en-GB" dirty="0" err="1"/>
              <a:t>Colaboratory</a:t>
            </a:r>
            <a:endParaRPr lang="en-GB" dirty="0"/>
          </a:p>
          <a:p>
            <a:pPr lvl="1"/>
            <a:r>
              <a:rPr lang="en-GB" dirty="0"/>
              <a:t>Workshop example</a:t>
            </a:r>
          </a:p>
        </p:txBody>
      </p:sp>
      <p:pic>
        <p:nvPicPr>
          <p:cNvPr id="1026" name="Picture 2" descr="Resultado de imagen de jupyter notebook">
            <a:extLst>
              <a:ext uri="{FF2B5EF4-FFF2-40B4-BE49-F238E27FC236}">
                <a16:creationId xmlns:a16="http://schemas.microsoft.com/office/drawing/2014/main" id="{2C776EE1-642C-4E9D-8487-C6BA9D00D3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4500" y="1491615"/>
            <a:ext cx="1524000" cy="177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sultado de imagen de colaboratory">
            <a:extLst>
              <a:ext uri="{FF2B5EF4-FFF2-40B4-BE49-F238E27FC236}">
                <a16:creationId xmlns:a16="http://schemas.microsoft.com/office/drawing/2014/main" id="{628FABC5-2C86-4DC4-9A0C-611D3024FE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195"/>
          <a:stretch/>
        </p:blipFill>
        <p:spPr bwMode="auto">
          <a:xfrm>
            <a:off x="9292590" y="4218305"/>
            <a:ext cx="1607820" cy="156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79488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BAAEF6-3006-B34C-8B10-3BDA9BF5AA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130" y="1523783"/>
            <a:ext cx="6698942" cy="5053801"/>
          </a:xfrm>
        </p:spPr>
        <p:txBody>
          <a:bodyPr>
            <a:normAutofit fontScale="77500" lnSpcReduction="20000"/>
          </a:bodyPr>
          <a:lstStyle/>
          <a:p>
            <a:r>
              <a:rPr lang="en-GB" dirty="0"/>
              <a:t>A suite of tools.</a:t>
            </a:r>
            <a:br>
              <a:rPr lang="en-GB" dirty="0"/>
            </a:br>
            <a:endParaRPr lang="en-GB" dirty="0"/>
          </a:p>
          <a:p>
            <a:r>
              <a:rPr lang="en-GB" dirty="0"/>
              <a:t>Addresses all of the issues we’ve seen.</a:t>
            </a:r>
          </a:p>
          <a:p>
            <a:endParaRPr lang="en-GB" dirty="0"/>
          </a:p>
          <a:p>
            <a:r>
              <a:rPr lang="en-GB" dirty="0"/>
              <a:t>Allows us to:</a:t>
            </a:r>
          </a:p>
          <a:p>
            <a:pPr lvl="1"/>
            <a:r>
              <a:rPr lang="en-GB" dirty="0"/>
              <a:t>control Python versions.</a:t>
            </a:r>
          </a:p>
          <a:p>
            <a:pPr lvl="1"/>
            <a:r>
              <a:rPr lang="en-GB" dirty="0"/>
              <a:t>manage packages or libraries </a:t>
            </a:r>
            <a:r>
              <a:rPr lang="en-GB" i="1" dirty="0"/>
              <a:t>on a per project basis.</a:t>
            </a:r>
          </a:p>
          <a:p>
            <a:pPr lvl="1"/>
            <a:r>
              <a:rPr lang="en-GB" dirty="0"/>
              <a:t>create virtual environments.</a:t>
            </a:r>
          </a:p>
          <a:p>
            <a:pPr lvl="1"/>
            <a:r>
              <a:rPr lang="en-GB" dirty="0"/>
              <a:t>run our Python code. </a:t>
            </a:r>
          </a:p>
          <a:p>
            <a:endParaRPr lang="en-GB" dirty="0"/>
          </a:p>
          <a:p>
            <a:r>
              <a:rPr lang="en-GB" dirty="0"/>
              <a:t>Default installation includes </a:t>
            </a:r>
            <a:r>
              <a:rPr lang="en-GB" dirty="0" err="1"/>
              <a:t>Jupyter</a:t>
            </a:r>
            <a:r>
              <a:rPr lang="en-GB" dirty="0"/>
              <a:t> Notebooks:</a:t>
            </a:r>
          </a:p>
          <a:p>
            <a:pPr lvl="1"/>
            <a:r>
              <a:rPr lang="en-GB" dirty="0"/>
              <a:t>create and execute code </a:t>
            </a:r>
            <a:r>
              <a:rPr lang="en-GB" i="1" dirty="0"/>
              <a:t>in the browser.</a:t>
            </a:r>
            <a:endParaRPr lang="en-GB" dirty="0"/>
          </a:p>
          <a:p>
            <a:pPr lvl="1"/>
            <a:r>
              <a:rPr lang="en-GB" dirty="0"/>
              <a:t>create annotation in Markdown.</a:t>
            </a:r>
          </a:p>
          <a:p>
            <a:pPr lvl="1"/>
            <a:r>
              <a:rPr lang="en-GB" dirty="0"/>
              <a:t>all of which you can share.</a:t>
            </a:r>
          </a:p>
          <a:p>
            <a:pPr marL="457200" lvl="1" indent="0">
              <a:buNone/>
            </a:pPr>
            <a:endParaRPr lang="en-GB" dirty="0"/>
          </a:p>
          <a:p>
            <a:r>
              <a:rPr lang="en-GB" dirty="0"/>
              <a:t>It even includes R!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50709D-7879-9F4C-8F9D-D3314DFF3A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0932" y="143938"/>
            <a:ext cx="2527120" cy="125175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A64800F-AD36-4492-AC44-00B1D41A6F4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67"/>
          <a:stretch/>
        </p:blipFill>
        <p:spPr>
          <a:xfrm rot="5400000">
            <a:off x="6550880" y="1366292"/>
            <a:ext cx="6297171" cy="4125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0877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4B89E9-C6FA-4B33-860E-9B60052F0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Python?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2D80AE-FA6A-44F8-B911-D6FCFA5B07A2}"/>
              </a:ext>
            </a:extLst>
          </p:cNvPr>
          <p:cNvSpPr txBox="1"/>
          <p:nvPr/>
        </p:nvSpPr>
        <p:spPr>
          <a:xfrm>
            <a:off x="0" y="6390671"/>
            <a:ext cx="9862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2"/>
              </a:rPr>
              <a:t>https://www.datacamp.com/community/blog/why-your-company-needs-python-for-business-analytics</a:t>
            </a:r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17439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DBD7E-5217-8D45-86D4-F3F6552C59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678" y="113188"/>
            <a:ext cx="10515600" cy="1325563"/>
          </a:xfrm>
        </p:spPr>
        <p:txBody>
          <a:bodyPr/>
          <a:lstStyle/>
          <a:p>
            <a:r>
              <a:rPr lang="en-GB" dirty="0"/>
              <a:t>Installing Anaconda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6303B1-3827-EE4E-9AAC-888B72B442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9678" y="1438751"/>
            <a:ext cx="6095533" cy="4351338"/>
          </a:xfrm>
        </p:spPr>
        <p:txBody>
          <a:bodyPr>
            <a:normAutofit/>
          </a:bodyPr>
          <a:lstStyle/>
          <a:p>
            <a:r>
              <a:rPr lang="en-GB" sz="2400" dirty="0"/>
              <a:t>Download and install Anaconda from </a:t>
            </a:r>
            <a:br>
              <a:rPr lang="en-GB" sz="2400" dirty="0"/>
            </a:br>
            <a:r>
              <a:rPr lang="en-GB" sz="2400" dirty="0">
                <a:hlinkClick r:id="rId3"/>
              </a:rPr>
              <a:t>https://www.anaconda.com/distribution</a:t>
            </a:r>
            <a:r>
              <a:rPr lang="en-GB" sz="2400" dirty="0"/>
              <a:t> </a:t>
            </a:r>
          </a:p>
          <a:p>
            <a:endParaRPr lang="en-GB" sz="2400" dirty="0"/>
          </a:p>
          <a:p>
            <a:r>
              <a:rPr lang="en-GB" sz="2400" dirty="0"/>
              <a:t>If that disk space is an issue, download </a:t>
            </a:r>
            <a:r>
              <a:rPr lang="en-GB" sz="2400" dirty="0" err="1"/>
              <a:t>Miniconda</a:t>
            </a:r>
            <a:r>
              <a:rPr lang="en-GB" sz="2400" dirty="0"/>
              <a:t>! </a:t>
            </a:r>
            <a:r>
              <a:rPr lang="en-GB" sz="2000" dirty="0">
                <a:hlinkClick r:id="rId4"/>
              </a:rPr>
              <a:t>https://docs.conda.io/projects/conda/en/latest/user-guide/install/</a:t>
            </a:r>
            <a:r>
              <a:rPr lang="en-GB" sz="2000" dirty="0"/>
              <a:t> </a:t>
            </a:r>
            <a:br>
              <a:rPr lang="en-GB" sz="2400" dirty="0"/>
            </a:br>
            <a:endParaRPr lang="en-GB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4DDE87-9875-6849-96F0-D4E5CAA6A0C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6664"/>
          <a:stretch/>
        </p:blipFill>
        <p:spPr>
          <a:xfrm>
            <a:off x="7239472" y="365125"/>
            <a:ext cx="4610100" cy="33909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4FA1B8B-7253-47CB-89F1-86048AAEEB7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472" y="4152252"/>
            <a:ext cx="4610100" cy="2453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7958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CAF7B2-D852-480B-A4C2-51BD713F3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Running Anaconda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65745C-8CE1-4B6F-999B-91090ABDA0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Let’s run Anaconda Navigator</a:t>
            </a:r>
          </a:p>
        </p:txBody>
      </p:sp>
    </p:spTree>
    <p:extLst>
      <p:ext uri="{BB962C8B-B14F-4D97-AF65-F5344CB8AC3E}">
        <p14:creationId xmlns:p14="http://schemas.microsoft.com/office/powerpoint/2010/main" val="9032110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BE01C5-CA82-8F41-A942-4EAFE5DFA9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029" y="152061"/>
            <a:ext cx="10515600" cy="1325563"/>
          </a:xfrm>
        </p:spPr>
        <p:txBody>
          <a:bodyPr/>
          <a:lstStyle/>
          <a:p>
            <a:r>
              <a:rPr lang="en-GB" dirty="0"/>
              <a:t>Good practice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3CC49D-E2EB-7A43-9A2B-DB29848A42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532" y="1825625"/>
            <a:ext cx="4192752" cy="4597400"/>
          </a:xfrm>
        </p:spPr>
        <p:txBody>
          <a:bodyPr>
            <a:normAutofit/>
          </a:bodyPr>
          <a:lstStyle/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0480ED-1652-744C-9DE1-93D2E54360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0202" y="1229943"/>
            <a:ext cx="6731000" cy="459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5699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F5B95-F0B0-E240-B761-6249D66E5C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121" y="97997"/>
            <a:ext cx="10515600" cy="1325563"/>
          </a:xfrm>
        </p:spPr>
        <p:txBody>
          <a:bodyPr/>
          <a:lstStyle/>
          <a:p>
            <a:r>
              <a:rPr lang="en-GB" dirty="0"/>
              <a:t>Good practice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9F6911-FE2F-4C4B-835D-1D54F0CF71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6411" y="1322191"/>
            <a:ext cx="10894888" cy="4328596"/>
          </a:xfrm>
        </p:spPr>
        <p:txBody>
          <a:bodyPr>
            <a:normAutofit fontScale="85000" lnSpcReduction="20000"/>
          </a:bodyPr>
          <a:lstStyle/>
          <a:p>
            <a:r>
              <a:rPr lang="en-GB" dirty="0"/>
              <a:t>Have a home directory for your projects. Always work in there, creating a new directory for each project. </a:t>
            </a:r>
          </a:p>
          <a:p>
            <a:endParaRPr lang="en-GB" dirty="0"/>
          </a:p>
          <a:p>
            <a:r>
              <a:rPr lang="en-GB" dirty="0"/>
              <a:t>Get used to the Terminal / bash shell. Learn the basic commands.</a:t>
            </a:r>
          </a:p>
          <a:p>
            <a:pPr lvl="1"/>
            <a:r>
              <a:rPr lang="en-GB" dirty="0" err="1"/>
              <a:t>pwd</a:t>
            </a:r>
            <a:r>
              <a:rPr lang="en-GB" dirty="0"/>
              <a:t>, cd, cp, mv, </a:t>
            </a:r>
            <a:r>
              <a:rPr lang="en-GB" dirty="0" err="1"/>
              <a:t>mkdir</a:t>
            </a:r>
            <a:r>
              <a:rPr lang="en-GB" dirty="0"/>
              <a:t>, ls, etc.*</a:t>
            </a:r>
            <a:br>
              <a:rPr lang="en-GB" dirty="0"/>
            </a:br>
            <a:endParaRPr lang="en-GB" dirty="0"/>
          </a:p>
          <a:p>
            <a:r>
              <a:rPr lang="en-GB" dirty="0"/>
              <a:t>For every project in which you are using Python and library packages, create a directory and a matching virtual environment.</a:t>
            </a:r>
            <a:br>
              <a:rPr lang="en-GB" dirty="0"/>
            </a:br>
            <a:endParaRPr lang="en-GB" dirty="0"/>
          </a:p>
          <a:p>
            <a:r>
              <a:rPr lang="en-GB" dirty="0"/>
              <a:t>When working on that project:</a:t>
            </a:r>
          </a:p>
          <a:p>
            <a:pPr lvl="1"/>
            <a:r>
              <a:rPr lang="en-GB" dirty="0"/>
              <a:t>move into the project directory</a:t>
            </a:r>
          </a:p>
          <a:p>
            <a:pPr lvl="1"/>
            <a:r>
              <a:rPr lang="en-GB" dirty="0"/>
              <a:t>activate the virtual environment</a:t>
            </a:r>
          </a:p>
          <a:p>
            <a:pPr lvl="1"/>
            <a:r>
              <a:rPr lang="en-GB" dirty="0"/>
              <a:t>run Jupyter Notebooks (if you are using that).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0BBEF9-6E7F-BE47-9783-14C83EE936D4}"/>
              </a:ext>
            </a:extLst>
          </p:cNvPr>
          <p:cNvSpPr txBox="1"/>
          <p:nvPr/>
        </p:nvSpPr>
        <p:spPr>
          <a:xfrm>
            <a:off x="75219" y="6390671"/>
            <a:ext cx="3910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See </a:t>
            </a:r>
            <a:r>
              <a:rPr lang="en-GB" dirty="0">
                <a:hlinkClick r:id="rId3"/>
              </a:rPr>
              <a:t>this article</a:t>
            </a:r>
            <a:r>
              <a:rPr lang="en-GB" dirty="0"/>
              <a:t> (Unix, Mac) or </a:t>
            </a:r>
            <a:r>
              <a:rPr lang="en-GB" dirty="0">
                <a:hlinkClick r:id="rId4"/>
              </a:rPr>
              <a:t>this</a:t>
            </a:r>
            <a:r>
              <a:rPr lang="en-GB" dirty="0"/>
              <a:t> (Win)</a:t>
            </a:r>
          </a:p>
        </p:txBody>
      </p:sp>
    </p:spTree>
    <p:extLst>
      <p:ext uri="{BB962C8B-B14F-4D97-AF65-F5344CB8AC3E}">
        <p14:creationId xmlns:p14="http://schemas.microsoft.com/office/powerpoint/2010/main" val="3757349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94CAF8-9C1A-4069-8F6A-FD3F68469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Questions?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982369-5D2E-4560-BDDC-66FCF65B9E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>
                <a:hlinkClick r:id="rId2"/>
              </a:rPr>
              <a:t>c.moreno-garcia@rgu.ac.uk</a:t>
            </a:r>
            <a:endParaRPr lang="es-ES" dirty="0"/>
          </a:p>
          <a:p>
            <a:r>
              <a:rPr lang="es-ES" dirty="0"/>
              <a:t>@</a:t>
            </a:r>
            <a:r>
              <a:rPr lang="es-ES" dirty="0" err="1"/>
              <a:t>CarlosFMorenoG</a:t>
            </a:r>
            <a:endParaRPr lang="es-E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122755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ED526-AD82-4C90-9BC2-5D3882198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Improves Work for Everyone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4AD695-615E-466D-B799-59FEBEB8CA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Widely used programming language.</a:t>
            </a:r>
          </a:p>
          <a:p>
            <a:endParaRPr lang="en-GB" dirty="0"/>
          </a:p>
          <a:p>
            <a:r>
              <a:rPr lang="en-GB" dirty="0"/>
              <a:t>Huge growing ecosystem due to its open source nature.</a:t>
            </a:r>
          </a:p>
          <a:p>
            <a:endParaRPr lang="en-GB" dirty="0"/>
          </a:p>
          <a:p>
            <a:r>
              <a:rPr lang="en-GB" dirty="0"/>
              <a:t>Almost every industry/academia on board.</a:t>
            </a:r>
          </a:p>
        </p:txBody>
      </p:sp>
    </p:spTree>
    <p:extLst>
      <p:ext uri="{BB962C8B-B14F-4D97-AF65-F5344CB8AC3E}">
        <p14:creationId xmlns:p14="http://schemas.microsoft.com/office/powerpoint/2010/main" val="13662311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ED526-AD82-4C90-9BC2-5D3882198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Is Replacing Excel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4AD695-615E-466D-B799-59FEBEB8CA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Excel isn’t scalable.</a:t>
            </a:r>
          </a:p>
          <a:p>
            <a:endParaRPr lang="en-GB" dirty="0"/>
          </a:p>
          <a:p>
            <a:r>
              <a:rPr lang="en-GB" dirty="0"/>
              <a:t>Excel is prone to errors.</a:t>
            </a:r>
          </a:p>
          <a:p>
            <a:pPr lvl="1"/>
            <a:r>
              <a:rPr lang="en-GB" dirty="0"/>
              <a:t>Date shift.</a:t>
            </a:r>
          </a:p>
          <a:p>
            <a:endParaRPr lang="en-GB" dirty="0"/>
          </a:p>
          <a:p>
            <a:r>
              <a:rPr lang="en-GB" dirty="0"/>
              <a:t>Allows collaboration.</a:t>
            </a:r>
          </a:p>
        </p:txBody>
      </p:sp>
    </p:spTree>
    <p:extLst>
      <p:ext uri="{BB962C8B-B14F-4D97-AF65-F5344CB8AC3E}">
        <p14:creationId xmlns:p14="http://schemas.microsoft.com/office/powerpoint/2010/main" val="36028200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920B8-4869-4B5E-A819-0ACADF493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Descriptive Analytics and Dashboards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9AA320-2B9A-4FD2-B87E-5D5599ECEB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Exploratory data analysis.</a:t>
            </a:r>
          </a:p>
          <a:p>
            <a:endParaRPr lang="en-GB" dirty="0"/>
          </a:p>
          <a:p>
            <a:r>
              <a:rPr lang="en-GB" dirty="0"/>
              <a:t>Data manipulation.</a:t>
            </a:r>
          </a:p>
          <a:p>
            <a:endParaRPr lang="en-GB" dirty="0"/>
          </a:p>
          <a:p>
            <a:r>
              <a:rPr lang="en-GB" dirty="0"/>
              <a:t>Streamline work flows.</a:t>
            </a:r>
          </a:p>
          <a:p>
            <a:endParaRPr lang="en-GB" dirty="0"/>
          </a:p>
          <a:p>
            <a:r>
              <a:rPr lang="en-GB" dirty="0"/>
              <a:t>Creating visualisations.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A70116-D448-47A6-B0A6-4FFCBBA4EA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5365" y="2049780"/>
            <a:ext cx="3870960" cy="2758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7197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DE6836-22BC-49F8-83FA-ADC4534B7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Machine Learning/Computer Vision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A67408-900E-40F7-B236-401791185E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Predicting and classifying new data.</a:t>
            </a:r>
          </a:p>
          <a:p>
            <a:endParaRPr lang="en-GB" dirty="0"/>
          </a:p>
          <a:p>
            <a:r>
              <a:rPr lang="en-GB" dirty="0"/>
              <a:t>Recommender systems.</a:t>
            </a:r>
          </a:p>
          <a:p>
            <a:endParaRPr lang="en-GB" dirty="0"/>
          </a:p>
          <a:p>
            <a:r>
              <a:rPr lang="en-GB" dirty="0"/>
              <a:t>Can import popular Google machine learning libraries:</a:t>
            </a:r>
          </a:p>
          <a:p>
            <a:pPr lvl="1"/>
            <a:r>
              <a:rPr lang="en-GB" dirty="0" err="1"/>
              <a:t>Tensorflow</a:t>
            </a:r>
            <a:endParaRPr lang="en-GB" dirty="0"/>
          </a:p>
          <a:p>
            <a:pPr lvl="1"/>
            <a:r>
              <a:rPr lang="en-GB" dirty="0"/>
              <a:t>Tesseract (Optical character recognition)</a:t>
            </a:r>
          </a:p>
        </p:txBody>
      </p:sp>
    </p:spTree>
    <p:extLst>
      <p:ext uri="{BB962C8B-B14F-4D97-AF65-F5344CB8AC3E}">
        <p14:creationId xmlns:p14="http://schemas.microsoft.com/office/powerpoint/2010/main" val="42600529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5A0054-F97F-4E57-B02E-A4435736C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Predictive/Prescriptive Analytics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88B56A-482E-45B4-AB50-82E829B724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Decision science:</a:t>
            </a:r>
          </a:p>
          <a:p>
            <a:pPr lvl="1"/>
            <a:r>
              <a:rPr lang="en-GB" dirty="0"/>
              <a:t>Anticipate what, when and why certain things happen.</a:t>
            </a:r>
          </a:p>
          <a:p>
            <a:pPr lvl="1"/>
            <a:r>
              <a:rPr lang="en-GB" dirty="0"/>
              <a:t>What to do with the information?</a:t>
            </a:r>
          </a:p>
          <a:p>
            <a:pPr lvl="1"/>
            <a:endParaRPr lang="en-GB" dirty="0"/>
          </a:p>
          <a:p>
            <a:r>
              <a:rPr lang="en-GB" dirty="0"/>
              <a:t>Deep learning to optimise such outcomes!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B51292-B0BD-43CB-9A7A-2EE6A906A9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5280" y="4204143"/>
            <a:ext cx="3901440" cy="2415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0156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4B89E9-C6FA-4B33-860E-9B60052F0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Some statistics</a:t>
            </a:r>
          </a:p>
        </p:txBody>
      </p:sp>
    </p:spTree>
    <p:extLst>
      <p:ext uri="{BB962C8B-B14F-4D97-AF65-F5344CB8AC3E}">
        <p14:creationId xmlns:p14="http://schemas.microsoft.com/office/powerpoint/2010/main" val="31686271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</TotalTime>
  <Words>1038</Words>
  <Application>Microsoft Office PowerPoint</Application>
  <PresentationFormat>Widescreen</PresentationFormat>
  <Paragraphs>181</Paragraphs>
  <Slides>34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8" baseType="lpstr">
      <vt:lpstr>Arial</vt:lpstr>
      <vt:lpstr>Calibri</vt:lpstr>
      <vt:lpstr>Calibri Light</vt:lpstr>
      <vt:lpstr>Office Theme</vt:lpstr>
      <vt:lpstr>PYTHON 101: DEFINING THE ZOO</vt:lpstr>
      <vt:lpstr>What is Python?</vt:lpstr>
      <vt:lpstr>Why Python?</vt:lpstr>
      <vt:lpstr>Improves Work for Everyone</vt:lpstr>
      <vt:lpstr>Is Replacing Excel</vt:lpstr>
      <vt:lpstr>Descriptive Analytics and Dashboards</vt:lpstr>
      <vt:lpstr>Machine Learning/Computer Vision</vt:lpstr>
      <vt:lpstr>Predictive/Prescriptive Analytics</vt:lpstr>
      <vt:lpstr>Some statistics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does it look like?</vt:lpstr>
      <vt:lpstr>Python 2 or 3?</vt:lpstr>
      <vt:lpstr>Package management </vt:lpstr>
      <vt:lpstr>IDEs and Text Editors</vt:lpstr>
      <vt:lpstr>Python Shell/IDLE</vt:lpstr>
      <vt:lpstr>Eclipse + PyDev</vt:lpstr>
      <vt:lpstr>Sublime</vt:lpstr>
      <vt:lpstr>Atom</vt:lpstr>
      <vt:lpstr>Vim</vt:lpstr>
      <vt:lpstr>Visual Studio</vt:lpstr>
      <vt:lpstr>PyCharm</vt:lpstr>
      <vt:lpstr>Spyder</vt:lpstr>
      <vt:lpstr>Jupyter Notebook</vt:lpstr>
      <vt:lpstr>PowerPoint Presentation</vt:lpstr>
      <vt:lpstr>Installing Anaconda</vt:lpstr>
      <vt:lpstr>Running Anaconda</vt:lpstr>
      <vt:lpstr>Good practice</vt:lpstr>
      <vt:lpstr>Good practice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 101: DEFINING THE ZOO</dc:title>
  <dc:creator>carlos</dc:creator>
  <cp:lastModifiedBy>carlos</cp:lastModifiedBy>
  <cp:revision>15</cp:revision>
  <dcterms:created xsi:type="dcterms:W3CDTF">2019-10-04T12:58:05Z</dcterms:created>
  <dcterms:modified xsi:type="dcterms:W3CDTF">2019-10-09T11:27:15Z</dcterms:modified>
</cp:coreProperties>
</file>